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 id="2147483816" r:id="rId2"/>
  </p:sldMasterIdLst>
  <p:notesMasterIdLst>
    <p:notesMasterId r:id="rId22"/>
  </p:notesMasterIdLst>
  <p:sldIdLst>
    <p:sldId id="299" r:id="rId3"/>
    <p:sldId id="256" r:id="rId4"/>
    <p:sldId id="257" r:id="rId5"/>
    <p:sldId id="282" r:id="rId6"/>
    <p:sldId id="284" r:id="rId7"/>
    <p:sldId id="285" r:id="rId8"/>
    <p:sldId id="283" r:id="rId9"/>
    <p:sldId id="286" r:id="rId10"/>
    <p:sldId id="262" r:id="rId11"/>
    <p:sldId id="287" r:id="rId12"/>
    <p:sldId id="291" r:id="rId13"/>
    <p:sldId id="295" r:id="rId14"/>
    <p:sldId id="296" r:id="rId15"/>
    <p:sldId id="297" r:id="rId16"/>
    <p:sldId id="264" r:id="rId17"/>
    <p:sldId id="293" r:id="rId18"/>
    <p:sldId id="265" r:id="rId19"/>
    <p:sldId id="269" r:id="rId20"/>
    <p:sldId id="29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302" autoAdjust="0"/>
  </p:normalViewPr>
  <p:slideViewPr>
    <p:cSldViewPr>
      <p:cViewPr varScale="1">
        <p:scale>
          <a:sx n="57" d="100"/>
          <a:sy n="57" d="100"/>
        </p:scale>
        <p:origin x="1746" y="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13B818-FAC9-413A-9CBA-08731A3C4441}" type="datetimeFigureOut">
              <a:rPr lang="en-US" smtClean="0"/>
              <a:pPr/>
              <a:t>6/25/2015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4E4087-DDD8-4D7F-93E7-FBDF3B0BE780}" type="slidenum">
              <a:rPr lang="en-US" smtClean="0"/>
              <a:pPr/>
              <a:t>‹#›</a:t>
            </a:fld>
            <a:endParaRPr lang="en-US"/>
          </a:p>
        </p:txBody>
      </p:sp>
    </p:spTree>
    <p:extLst>
      <p:ext uri="{BB962C8B-B14F-4D97-AF65-F5344CB8AC3E}">
        <p14:creationId xmlns:p14="http://schemas.microsoft.com/office/powerpoint/2010/main" val="268683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2</a:t>
            </a:fld>
            <a:endParaRPr lang="en-US"/>
          </a:p>
        </p:txBody>
      </p:sp>
    </p:spTree>
    <p:extLst>
      <p:ext uri="{BB962C8B-B14F-4D97-AF65-F5344CB8AC3E}">
        <p14:creationId xmlns:p14="http://schemas.microsoft.com/office/powerpoint/2010/main" val="2501560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word can be shown. The SS can be asked to pronounce the word. If it is needed teacher can help. Then  the picture can be shown and asked to guess the meaning. For feedback click on meaning button.</a:t>
            </a:r>
            <a:endParaRPr lang="en-US" dirty="0" smtClean="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14</a:t>
            </a:fld>
            <a:endParaRPr lang="en-US"/>
          </a:p>
        </p:txBody>
      </p:sp>
    </p:spTree>
    <p:extLst>
      <p:ext uri="{BB962C8B-B14F-4D97-AF65-F5344CB8AC3E}">
        <p14:creationId xmlns:p14="http://schemas.microsoft.com/office/powerpoint/2010/main" val="475556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 can discuss all the new word`s synonym and antonym. Firstly he/she can try to elicit</a:t>
            </a:r>
            <a:r>
              <a:rPr lang="en-US" baseline="0" dirty="0" smtClean="0"/>
              <a:t> the answer from the SS then he will give feedback.</a:t>
            </a:r>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15</a:t>
            </a:fld>
            <a:endParaRPr lang="en-US"/>
          </a:p>
        </p:txBody>
      </p:sp>
    </p:spTree>
    <p:extLst>
      <p:ext uri="{BB962C8B-B14F-4D97-AF65-F5344CB8AC3E}">
        <p14:creationId xmlns:p14="http://schemas.microsoft.com/office/powerpoint/2010/main" val="3884534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SS will do according to direction teacher will monitor the class and can make easy to solve the problem.</a:t>
            </a:r>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16</a:t>
            </a:fld>
            <a:endParaRPr lang="en-US"/>
          </a:p>
        </p:txBody>
      </p:sp>
    </p:spTree>
    <p:extLst>
      <p:ext uri="{BB962C8B-B14F-4D97-AF65-F5344CB8AC3E}">
        <p14:creationId xmlns:p14="http://schemas.microsoft.com/office/powerpoint/2010/main" val="1576041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 can play</a:t>
            </a:r>
            <a:r>
              <a:rPr lang="en-US" baseline="0" dirty="0" smtClean="0"/>
              <a:t> the audio more than once or he/she can say loudly the text.</a:t>
            </a:r>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17</a:t>
            </a:fld>
            <a:endParaRPr lang="en-US"/>
          </a:p>
        </p:txBody>
      </p:sp>
    </p:spTree>
    <p:extLst>
      <p:ext uri="{BB962C8B-B14F-4D97-AF65-F5344CB8AC3E}">
        <p14:creationId xmlns:p14="http://schemas.microsoft.com/office/powerpoint/2010/main" val="1210437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Teacher will</a:t>
            </a:r>
            <a:r>
              <a:rPr lang="en-US" baseline="0" dirty="0" smtClean="0"/>
              <a:t> try to elicit the answer from the SS then he/she will give feedback by animation.</a:t>
            </a:r>
            <a:endParaRPr lang="en-US" dirty="0" smtClean="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4</a:t>
            </a:fld>
            <a:endParaRPr lang="en-US"/>
          </a:p>
        </p:txBody>
      </p:sp>
    </p:spTree>
    <p:extLst>
      <p:ext uri="{BB962C8B-B14F-4D97-AF65-F5344CB8AC3E}">
        <p14:creationId xmlns:p14="http://schemas.microsoft.com/office/powerpoint/2010/main" val="1044240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Teacher will</a:t>
            </a:r>
            <a:r>
              <a:rPr lang="en-US" baseline="0" dirty="0" smtClean="0"/>
              <a:t> try to elicit the answer from the SS then he/she will give feedback by animation.</a:t>
            </a:r>
            <a:endParaRPr lang="en-US" dirty="0" smtClean="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5</a:t>
            </a:fld>
            <a:endParaRPr lang="en-US"/>
          </a:p>
        </p:txBody>
      </p:sp>
    </p:spTree>
    <p:extLst>
      <p:ext uri="{BB962C8B-B14F-4D97-AF65-F5344CB8AC3E}">
        <p14:creationId xmlns:p14="http://schemas.microsoft.com/office/powerpoint/2010/main" val="2371702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Teacher will</a:t>
            </a:r>
            <a:r>
              <a:rPr lang="en-US" baseline="0" dirty="0" smtClean="0"/>
              <a:t> try to elicit the answer from the SS then he/she will give feedback by animation.</a:t>
            </a:r>
            <a:endParaRPr lang="en-US" dirty="0" smtClean="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6</a:t>
            </a:fld>
            <a:endParaRPr lang="en-US"/>
          </a:p>
        </p:txBody>
      </p:sp>
    </p:spTree>
    <p:extLst>
      <p:ext uri="{BB962C8B-B14F-4D97-AF65-F5344CB8AC3E}">
        <p14:creationId xmlns:p14="http://schemas.microsoft.com/office/powerpoint/2010/main" val="4149351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Teacher will</a:t>
            </a:r>
            <a:r>
              <a:rPr lang="en-US" baseline="0" dirty="0" smtClean="0"/>
              <a:t> try to elicit the answer from the SS then he/she will give feedback by animation.</a:t>
            </a:r>
            <a:endParaRPr lang="en-US" dirty="0" smtClean="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7</a:t>
            </a:fld>
            <a:endParaRPr lang="en-US"/>
          </a:p>
        </p:txBody>
      </p:sp>
    </p:spTree>
    <p:extLst>
      <p:ext uri="{BB962C8B-B14F-4D97-AF65-F5344CB8AC3E}">
        <p14:creationId xmlns:p14="http://schemas.microsoft.com/office/powerpoint/2010/main" val="1661236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 will monitor the class and can make easy to answer the questions.</a:t>
            </a:r>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10</a:t>
            </a:fld>
            <a:endParaRPr lang="en-US"/>
          </a:p>
        </p:txBody>
      </p:sp>
    </p:spTree>
    <p:extLst>
      <p:ext uri="{BB962C8B-B14F-4D97-AF65-F5344CB8AC3E}">
        <p14:creationId xmlns:p14="http://schemas.microsoft.com/office/powerpoint/2010/main" val="2130664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word can be shown. The SS can be asked to pronounce the word. If it is needed teacher can help. Then  the picture can be shown and asked to guess the meaning. For feedback click on meaning button.</a:t>
            </a:r>
            <a:endParaRPr lang="en-US" dirty="0" smtClean="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11</a:t>
            </a:fld>
            <a:endParaRPr lang="en-US"/>
          </a:p>
        </p:txBody>
      </p:sp>
    </p:spTree>
    <p:extLst>
      <p:ext uri="{BB962C8B-B14F-4D97-AF65-F5344CB8AC3E}">
        <p14:creationId xmlns:p14="http://schemas.microsoft.com/office/powerpoint/2010/main" val="1197430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word can be shown. The SS can be asked to pronounce the word. If it is needed teacher can help. Then  the picture can be shown and asked to guess the meaning. For feedback click on meaning button.</a:t>
            </a:r>
            <a:endParaRPr lang="en-US" dirty="0" smtClean="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12</a:t>
            </a:fld>
            <a:endParaRPr lang="en-US"/>
          </a:p>
        </p:txBody>
      </p:sp>
    </p:spTree>
    <p:extLst>
      <p:ext uri="{BB962C8B-B14F-4D97-AF65-F5344CB8AC3E}">
        <p14:creationId xmlns:p14="http://schemas.microsoft.com/office/powerpoint/2010/main" val="2019259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word can be shown. The SS can be asked to pronounce the word. If it is needed teacher can help. Then  the picture can be shown and asked to guess the meaning. For feedback click on meaning button.</a:t>
            </a:r>
            <a:endParaRPr lang="en-US" dirty="0" smtClean="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13</a:t>
            </a:fld>
            <a:endParaRPr lang="en-US"/>
          </a:p>
        </p:txBody>
      </p:sp>
    </p:spTree>
    <p:extLst>
      <p:ext uri="{BB962C8B-B14F-4D97-AF65-F5344CB8AC3E}">
        <p14:creationId xmlns:p14="http://schemas.microsoft.com/office/powerpoint/2010/main" val="2582284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1D8BD707-D9CF-40AE-B4C6-C98DA3205C09}" type="datetimeFigureOut">
              <a:rPr lang="en-US" smtClean="0"/>
              <a:pPr/>
              <a:t>6/25/2015</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Rectangle 7"/>
          <p:cNvSpPr/>
          <p:nvPr userDrawn="1"/>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9265E5-611D-445A-9685-F418B076BF2C}" type="datetimeFigureOut">
              <a:rPr lang="en-US" smtClean="0"/>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2D1729-8E05-4579-B837-1E6624E290CD}" type="slidenum">
              <a:rPr lang="en-US" smtClean="0"/>
              <a:t>‹#›</a:t>
            </a:fld>
            <a:endParaRPr lang="en-US"/>
          </a:p>
        </p:txBody>
      </p:sp>
    </p:spTree>
    <p:extLst>
      <p:ext uri="{BB962C8B-B14F-4D97-AF65-F5344CB8AC3E}">
        <p14:creationId xmlns:p14="http://schemas.microsoft.com/office/powerpoint/2010/main" val="2196174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9265E5-611D-445A-9685-F418B076BF2C}" type="datetimeFigureOut">
              <a:rPr lang="en-US" smtClean="0"/>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2D1729-8E05-4579-B837-1E6624E290CD}" type="slidenum">
              <a:rPr lang="en-US" smtClean="0"/>
              <a:t>‹#›</a:t>
            </a:fld>
            <a:endParaRPr lang="en-US"/>
          </a:p>
        </p:txBody>
      </p:sp>
    </p:spTree>
    <p:extLst>
      <p:ext uri="{BB962C8B-B14F-4D97-AF65-F5344CB8AC3E}">
        <p14:creationId xmlns:p14="http://schemas.microsoft.com/office/powerpoint/2010/main" val="3237718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9265E5-611D-445A-9685-F418B076BF2C}" type="datetimeFigureOut">
              <a:rPr lang="en-US" smtClean="0"/>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2D1729-8E05-4579-B837-1E6624E290CD}" type="slidenum">
              <a:rPr lang="en-US" smtClean="0"/>
              <a:t>‹#›</a:t>
            </a:fld>
            <a:endParaRPr lang="en-US"/>
          </a:p>
        </p:txBody>
      </p:sp>
    </p:spTree>
    <p:extLst>
      <p:ext uri="{BB962C8B-B14F-4D97-AF65-F5344CB8AC3E}">
        <p14:creationId xmlns:p14="http://schemas.microsoft.com/office/powerpoint/2010/main" val="2828361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9265E5-611D-445A-9685-F418B076BF2C}" type="datetimeFigureOut">
              <a:rPr lang="en-US" smtClean="0"/>
              <a:t>6/25/2015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2D1729-8E05-4579-B837-1E6624E290CD}" type="slidenum">
              <a:rPr lang="en-US" smtClean="0"/>
              <a:t>‹#›</a:t>
            </a:fld>
            <a:endParaRPr lang="en-US"/>
          </a:p>
        </p:txBody>
      </p:sp>
    </p:spTree>
    <p:extLst>
      <p:ext uri="{BB962C8B-B14F-4D97-AF65-F5344CB8AC3E}">
        <p14:creationId xmlns:p14="http://schemas.microsoft.com/office/powerpoint/2010/main" val="2477807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9265E5-611D-445A-9685-F418B076BF2C}" type="datetimeFigureOut">
              <a:rPr lang="en-US" smtClean="0"/>
              <a:t>6/25/2015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2D1729-8E05-4579-B837-1E6624E290CD}" type="slidenum">
              <a:rPr lang="en-US" smtClean="0"/>
              <a:t>‹#›</a:t>
            </a:fld>
            <a:endParaRPr lang="en-US"/>
          </a:p>
        </p:txBody>
      </p:sp>
    </p:spTree>
    <p:extLst>
      <p:ext uri="{BB962C8B-B14F-4D97-AF65-F5344CB8AC3E}">
        <p14:creationId xmlns:p14="http://schemas.microsoft.com/office/powerpoint/2010/main" val="3867791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9265E5-611D-445A-9685-F418B076BF2C}" type="datetimeFigureOut">
              <a:rPr lang="en-US" smtClean="0"/>
              <a:t>6/25/2015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2D1729-8E05-4579-B837-1E6624E290CD}" type="slidenum">
              <a:rPr lang="en-US" smtClean="0"/>
              <a:t>‹#›</a:t>
            </a:fld>
            <a:endParaRPr lang="en-US"/>
          </a:p>
        </p:txBody>
      </p:sp>
    </p:spTree>
    <p:extLst>
      <p:ext uri="{BB962C8B-B14F-4D97-AF65-F5344CB8AC3E}">
        <p14:creationId xmlns:p14="http://schemas.microsoft.com/office/powerpoint/2010/main" val="12027202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9265E5-611D-445A-9685-F418B076BF2C}" type="datetimeFigureOut">
              <a:rPr lang="en-US" smtClean="0"/>
              <a:t>6/25/2015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2D1729-8E05-4579-B837-1E6624E290CD}" type="slidenum">
              <a:rPr lang="en-US" smtClean="0"/>
              <a:t>‹#›</a:t>
            </a:fld>
            <a:endParaRPr lang="en-US"/>
          </a:p>
        </p:txBody>
      </p:sp>
    </p:spTree>
    <p:extLst>
      <p:ext uri="{BB962C8B-B14F-4D97-AF65-F5344CB8AC3E}">
        <p14:creationId xmlns:p14="http://schemas.microsoft.com/office/powerpoint/2010/main" val="546106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9265E5-611D-445A-9685-F418B076BF2C}" type="datetimeFigureOut">
              <a:rPr lang="en-US" smtClean="0"/>
              <a:t>6/25/2015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2D1729-8E05-4579-B837-1E6624E290CD}" type="slidenum">
              <a:rPr lang="en-US" smtClean="0"/>
              <a:t>‹#›</a:t>
            </a:fld>
            <a:endParaRPr lang="en-US"/>
          </a:p>
        </p:txBody>
      </p:sp>
    </p:spTree>
    <p:extLst>
      <p:ext uri="{BB962C8B-B14F-4D97-AF65-F5344CB8AC3E}">
        <p14:creationId xmlns:p14="http://schemas.microsoft.com/office/powerpoint/2010/main" val="26010786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9265E5-611D-445A-9685-F418B076BF2C}" type="datetimeFigureOut">
              <a:rPr lang="en-US" smtClean="0"/>
              <a:t>6/25/2015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2D1729-8E05-4579-B837-1E6624E290CD}" type="slidenum">
              <a:rPr lang="en-US" smtClean="0"/>
              <a:t>‹#›</a:t>
            </a:fld>
            <a:endParaRPr lang="en-US"/>
          </a:p>
        </p:txBody>
      </p:sp>
    </p:spTree>
    <p:extLst>
      <p:ext uri="{BB962C8B-B14F-4D97-AF65-F5344CB8AC3E}">
        <p14:creationId xmlns:p14="http://schemas.microsoft.com/office/powerpoint/2010/main" val="34172668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9265E5-611D-445A-9685-F418B076BF2C}" type="datetimeFigureOut">
              <a:rPr lang="en-US" smtClean="0"/>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2D1729-8E05-4579-B837-1E6624E290CD}" type="slidenum">
              <a:rPr lang="en-US" smtClean="0"/>
              <a:t>‹#›</a:t>
            </a:fld>
            <a:endParaRPr lang="en-US"/>
          </a:p>
        </p:txBody>
      </p:sp>
    </p:spTree>
    <p:extLst>
      <p:ext uri="{BB962C8B-B14F-4D97-AF65-F5344CB8AC3E}">
        <p14:creationId xmlns:p14="http://schemas.microsoft.com/office/powerpoint/2010/main" val="7159780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9265E5-611D-445A-9685-F418B076BF2C}" type="datetimeFigureOut">
              <a:rPr lang="en-US" smtClean="0"/>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2D1729-8E05-4579-B837-1E6624E290CD}" type="slidenum">
              <a:rPr lang="en-US" smtClean="0"/>
              <a:t>‹#›</a:t>
            </a:fld>
            <a:endParaRPr lang="en-US"/>
          </a:p>
        </p:txBody>
      </p:sp>
    </p:spTree>
    <p:extLst>
      <p:ext uri="{BB962C8B-B14F-4D97-AF65-F5344CB8AC3E}">
        <p14:creationId xmlns:p14="http://schemas.microsoft.com/office/powerpoint/2010/main" val="14363650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9265E5-611D-445A-9685-F418B076BF2C}" type="datetimeFigureOut">
              <a:rPr lang="en-US" smtClean="0"/>
              <a:t>6/25/2015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2D1729-8E05-4579-B837-1E6624E290CD}" type="slidenum">
              <a:rPr lang="en-US" smtClean="0"/>
              <a:t>‹#›</a:t>
            </a:fld>
            <a:endParaRPr lang="en-US"/>
          </a:p>
        </p:txBody>
      </p:sp>
    </p:spTree>
    <p:extLst>
      <p:ext uri="{BB962C8B-B14F-4D97-AF65-F5344CB8AC3E}">
        <p14:creationId xmlns:p14="http://schemas.microsoft.com/office/powerpoint/2010/main" val="303842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1D8BD707-D9CF-40AE-B4C6-C98DA3205C09}" type="datetimeFigureOut">
              <a:rPr lang="en-US" smtClean="0"/>
              <a:pPr/>
              <a:t>6/25/2015</a:t>
            </a:fld>
            <a:endParaRPr lang="en-US"/>
          </a:p>
        </p:txBody>
      </p:sp>
      <p:sp>
        <p:nvSpPr>
          <p:cNvPr id="27" name="Slide Number Placeholder 26"/>
          <p:cNvSpPr>
            <a:spLocks noGrp="1"/>
          </p:cNvSpPr>
          <p:nvPr>
            <p:ph type="sldNum" sz="quarter" idx="11"/>
          </p:nvPr>
        </p:nvSpPr>
        <p:spPr/>
        <p:txBody>
          <a:bodyPr rtlCol="0"/>
          <a:lstStyle/>
          <a:p>
            <a:fld id="{B6F15528-21DE-4FAA-801E-634DDDAF4B2B}"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1D8BD707-D9CF-40AE-B4C6-C98DA3205C09}" type="datetimeFigureOut">
              <a:rPr lang="en-US" smtClean="0"/>
              <a:pPr/>
              <a:t>6/25/2015</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8" name="Rectangle 7"/>
          <p:cNvSpPr/>
          <p:nvPr userDrawn="1"/>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17273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D8BD707-D9CF-40AE-B4C6-C98DA3205C09}" type="datetimeFigureOut">
              <a:rPr lang="en-US" smtClean="0"/>
              <a:pPr/>
              <a:t>6/25/2015</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29" r:id="rId8"/>
    <p:sldLayoutId id="2147483812" r:id="rId9"/>
    <p:sldLayoutId id="2147483813" r:id="rId10"/>
    <p:sldLayoutId id="2147483814" r:id="rId11"/>
    <p:sldLayoutId id="2147483815"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9265E5-611D-445A-9685-F418B076BF2C}" type="datetimeFigureOut">
              <a:rPr lang="en-US" smtClean="0"/>
              <a:t>6/25/2015</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2D1729-8E05-4579-B837-1E6624E290CD}" type="slidenum">
              <a:rPr lang="en-US" smtClean="0"/>
              <a:t>‹#›</a:t>
            </a:fld>
            <a:endParaRPr lang="en-US"/>
          </a:p>
        </p:txBody>
      </p:sp>
    </p:spTree>
    <p:extLst>
      <p:ext uri="{BB962C8B-B14F-4D97-AF65-F5344CB8AC3E}">
        <p14:creationId xmlns:p14="http://schemas.microsoft.com/office/powerpoint/2010/main" val="887874336"/>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6.w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Rectangle 1"/>
          <p:cNvSpPr/>
          <p:nvPr/>
        </p:nvSpPr>
        <p:spPr>
          <a:xfrm>
            <a:off x="2209800" y="1219200"/>
            <a:ext cx="5257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This is a hidden slide</a:t>
            </a:r>
            <a:endParaRPr lang="en-US" sz="2800" dirty="0"/>
          </a:p>
        </p:txBody>
      </p:sp>
      <p:sp>
        <p:nvSpPr>
          <p:cNvPr id="3" name="Rectangle 2"/>
          <p:cNvSpPr/>
          <p:nvPr/>
        </p:nvSpPr>
        <p:spPr>
          <a:xfrm>
            <a:off x="1257300" y="2743200"/>
            <a:ext cx="7162800" cy="220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Dear honorable teacher please follow the instructions that has given in the slide </a:t>
            </a:r>
            <a:r>
              <a:rPr lang="en-US" sz="2400" dirty="0" smtClean="0"/>
              <a:t>notes</a:t>
            </a:r>
            <a:r>
              <a:rPr lang="en-US" sz="2400" dirty="0"/>
              <a:t> </a:t>
            </a:r>
            <a:r>
              <a:rPr lang="en-US" sz="2400" dirty="0" smtClean="0"/>
              <a:t>   </a:t>
            </a:r>
            <a:r>
              <a:rPr lang="en-US" sz="2400" dirty="0" smtClean="0"/>
              <a:t>(under </a:t>
            </a:r>
            <a:r>
              <a:rPr lang="en-US" sz="2400" dirty="0"/>
              <a:t>the every slide). </a:t>
            </a:r>
            <a:r>
              <a:rPr lang="en-US" sz="2400" dirty="0" smtClean="0"/>
              <a:t>It would be helpful to take a successful class. Thanks a lot. I wish you good luck.</a:t>
            </a:r>
            <a:endParaRPr lang="en-US" sz="2400" dirty="0"/>
          </a:p>
        </p:txBody>
      </p:sp>
      <p:sp>
        <p:nvSpPr>
          <p:cNvPr id="4" name="Rectangle 3"/>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4351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IMG_20140824_112132.jpg"/>
          <p:cNvPicPr>
            <a:picLocks noChangeAspect="1"/>
          </p:cNvPicPr>
          <p:nvPr/>
        </p:nvPicPr>
        <p:blipFill>
          <a:blip r:embed="rId3" cstate="print"/>
          <a:stretch>
            <a:fillRect/>
          </a:stretch>
        </p:blipFill>
        <p:spPr>
          <a:xfrm>
            <a:off x="2819400" y="1219200"/>
            <a:ext cx="3352800"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2438400" y="381000"/>
            <a:ext cx="4343400" cy="584775"/>
          </a:xfrm>
          <a:prstGeom prst="rect">
            <a:avLst/>
          </a:prstGeom>
          <a:solidFill>
            <a:schemeClr val="accent4">
              <a:lumMod val="40000"/>
              <a:lumOff val="60000"/>
            </a:schemeClr>
          </a:solidFill>
          <a:ln w="3175">
            <a:solidFill>
              <a:schemeClr val="tx1"/>
            </a:solidFill>
          </a:ln>
        </p:spPr>
        <p:txBody>
          <a:bodyPr wrap="square" rtlCol="0">
            <a:spAutoFit/>
          </a:bodyPr>
          <a:lstStyle/>
          <a:p>
            <a:pPr algn="ctr"/>
            <a:r>
              <a:rPr lang="en-US" sz="3200" b="1" dirty="0" smtClean="0"/>
              <a:t>Model Reading</a:t>
            </a:r>
            <a:endParaRPr lang="en-US" sz="3200" b="1" dirty="0"/>
          </a:p>
        </p:txBody>
      </p:sp>
      <p:sp>
        <p:nvSpPr>
          <p:cNvPr id="5" name="TextBox 4"/>
          <p:cNvSpPr txBox="1"/>
          <p:nvPr/>
        </p:nvSpPr>
        <p:spPr>
          <a:xfrm>
            <a:off x="762000" y="3505200"/>
            <a:ext cx="7543800" cy="830997"/>
          </a:xfrm>
          <a:prstGeom prst="rect">
            <a:avLst/>
          </a:prstGeom>
          <a:solidFill>
            <a:schemeClr val="accent2">
              <a:lumMod val="40000"/>
              <a:lumOff val="60000"/>
            </a:schemeClr>
          </a:solidFill>
          <a:ln w="3175">
            <a:solidFill>
              <a:schemeClr val="tx1"/>
            </a:solidFill>
          </a:ln>
        </p:spPr>
        <p:txBody>
          <a:bodyPr wrap="square" rtlCol="0">
            <a:spAutoFit/>
          </a:bodyPr>
          <a:lstStyle/>
          <a:p>
            <a:pPr algn="ctr"/>
            <a:r>
              <a:rPr lang="en-US" sz="2400" dirty="0" smtClean="0"/>
              <a:t>Close your book, listen me attentively then ask and answer the following questions with your partner.</a:t>
            </a:r>
            <a:endParaRPr lang="en-US" sz="2400" dirty="0"/>
          </a:p>
        </p:txBody>
      </p:sp>
      <p:sp>
        <p:nvSpPr>
          <p:cNvPr id="6" name="TextBox 5"/>
          <p:cNvSpPr txBox="1"/>
          <p:nvPr/>
        </p:nvSpPr>
        <p:spPr>
          <a:xfrm>
            <a:off x="533400" y="4419600"/>
            <a:ext cx="8001000" cy="1938992"/>
          </a:xfrm>
          <a:prstGeom prst="rect">
            <a:avLst/>
          </a:prstGeom>
          <a:noFill/>
        </p:spPr>
        <p:txBody>
          <a:bodyPr wrap="square" rtlCol="0">
            <a:spAutoFit/>
          </a:bodyPr>
          <a:lstStyle/>
          <a:p>
            <a:pPr marL="342900" indent="-342900">
              <a:buAutoNum type="arabicPeriod"/>
            </a:pPr>
            <a:r>
              <a:rPr lang="en-US" sz="2400" dirty="0" smtClean="0"/>
              <a:t>Where is </a:t>
            </a:r>
            <a:r>
              <a:rPr lang="en-US" sz="2400" dirty="0" err="1" smtClean="0"/>
              <a:t>Cango</a:t>
            </a:r>
            <a:r>
              <a:rPr lang="en-US" sz="2400" dirty="0" smtClean="0"/>
              <a:t> ?</a:t>
            </a:r>
          </a:p>
          <a:p>
            <a:pPr marL="342900" indent="-342900">
              <a:buAutoNum type="arabicPeriod"/>
            </a:pPr>
            <a:r>
              <a:rPr lang="en-US" sz="2400" dirty="0" smtClean="0"/>
              <a:t>What is </a:t>
            </a:r>
            <a:r>
              <a:rPr lang="en-US" sz="2400" dirty="0" err="1" smtClean="0"/>
              <a:t>Sohan’s</a:t>
            </a:r>
            <a:r>
              <a:rPr lang="en-US" sz="2400" dirty="0" smtClean="0"/>
              <a:t> uncle ?</a:t>
            </a:r>
          </a:p>
          <a:p>
            <a:pPr marL="342900" indent="-342900">
              <a:buAutoNum type="arabicPeriod"/>
            </a:pPr>
            <a:r>
              <a:rPr lang="en-US" sz="2400" dirty="0" smtClean="0"/>
              <a:t>What does </a:t>
            </a:r>
            <a:r>
              <a:rPr lang="en-US" sz="2400" dirty="0" err="1" smtClean="0"/>
              <a:t>Sohan’s</a:t>
            </a:r>
            <a:r>
              <a:rPr lang="en-US" sz="2400" dirty="0" smtClean="0"/>
              <a:t> uncle do in Congo ?</a:t>
            </a:r>
          </a:p>
          <a:p>
            <a:pPr marL="342900" indent="-342900">
              <a:buAutoNum type="arabicPeriod"/>
            </a:pPr>
            <a:r>
              <a:rPr lang="en-US" sz="2400" dirty="0" smtClean="0"/>
              <a:t>Who call </a:t>
            </a:r>
            <a:r>
              <a:rPr lang="en-US" sz="2400" dirty="0" err="1" smtClean="0"/>
              <a:t>Gurmit</a:t>
            </a:r>
            <a:r>
              <a:rPr lang="en-US" sz="2400" dirty="0" smtClean="0"/>
              <a:t> Singh ‘</a:t>
            </a:r>
            <a:r>
              <a:rPr lang="en-US" sz="2400" dirty="0" err="1" smtClean="0"/>
              <a:t>Mr</a:t>
            </a:r>
            <a:r>
              <a:rPr lang="en-US" sz="2400" dirty="0" smtClean="0"/>
              <a:t> Global Citizen’ ? Why ?</a:t>
            </a:r>
          </a:p>
          <a:p>
            <a:pPr marL="342900" indent="-342900">
              <a:buAutoNum type="arabicPeriod"/>
            </a:pPr>
            <a:r>
              <a:rPr lang="en-US" sz="2400" dirty="0" smtClean="0"/>
              <a:t>What do you mean by ‘global citizen ?</a:t>
            </a:r>
            <a:endParaRPr lang="en-US" sz="2400" dirty="0"/>
          </a:p>
        </p:txBody>
      </p:sp>
      <p:sp>
        <p:nvSpPr>
          <p:cNvPr id="7" name="Rectangle 6"/>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4)">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diamond(in)">
                                      <p:cBhvr>
                                        <p:cTn id="24" dur="2000"/>
                                        <p:tgtEl>
                                          <p:spTgt spid="6">
                                            <p:txEl>
                                              <p:pRg st="0" end="0"/>
                                            </p:txEl>
                                          </p:spTgt>
                                        </p:tgtEl>
                                      </p:cBhvr>
                                    </p:animEffect>
                                  </p:childTnLst>
                                </p:cTn>
                              </p:par>
                              <p:par>
                                <p:cTn id="25" presetID="8" presetClass="entr" presetSubtype="16" fill="hold" nodeType="with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diamond(in)">
                                      <p:cBhvr>
                                        <p:cTn id="27" dur="2000"/>
                                        <p:tgtEl>
                                          <p:spTgt spid="6">
                                            <p:txEl>
                                              <p:pRg st="1" end="1"/>
                                            </p:txEl>
                                          </p:spTgt>
                                        </p:tgtEl>
                                      </p:cBhvr>
                                    </p:animEffect>
                                  </p:childTnLst>
                                </p:cTn>
                              </p:par>
                              <p:par>
                                <p:cTn id="28" presetID="8" presetClass="entr" presetSubtype="16" fill="hold" nodeType="with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diamond(in)">
                                      <p:cBhvr>
                                        <p:cTn id="30" dur="2000"/>
                                        <p:tgtEl>
                                          <p:spTgt spid="6">
                                            <p:txEl>
                                              <p:pRg st="2" end="2"/>
                                            </p:txEl>
                                          </p:spTgt>
                                        </p:tgtEl>
                                      </p:cBhvr>
                                    </p:animEffect>
                                  </p:childTnLst>
                                </p:cTn>
                              </p:par>
                              <p:par>
                                <p:cTn id="31" presetID="8" presetClass="entr" presetSubtype="16" fill="hold" nodeType="with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diamond(in)">
                                      <p:cBhvr>
                                        <p:cTn id="33" dur="2000"/>
                                        <p:tgtEl>
                                          <p:spTgt spid="6">
                                            <p:txEl>
                                              <p:pRg st="3" end="3"/>
                                            </p:txEl>
                                          </p:spTgt>
                                        </p:tgtEl>
                                      </p:cBhvr>
                                    </p:animEffect>
                                  </p:childTnLst>
                                </p:cTn>
                              </p:par>
                              <p:par>
                                <p:cTn id="34" presetID="8" presetClass="entr" presetSubtype="16" fill="hold" nodeType="with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Effect transition="in" filter="diamond(in)">
                                      <p:cBhvr>
                                        <p:cTn id="36"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descr="nbvhgc.jpg"/>
          <p:cNvPicPr>
            <a:picLocks noChangeAspect="1"/>
          </p:cNvPicPr>
          <p:nvPr/>
        </p:nvPicPr>
        <p:blipFill>
          <a:blip r:embed="rId3"/>
          <a:stretch>
            <a:fillRect/>
          </a:stretch>
        </p:blipFill>
        <p:spPr>
          <a:xfrm>
            <a:off x="2392488" y="1389797"/>
            <a:ext cx="4114800" cy="3124200"/>
          </a:xfrm>
          <a:prstGeom prst="rect">
            <a:avLst/>
          </a:prstGeom>
        </p:spPr>
      </p:pic>
      <p:sp>
        <p:nvSpPr>
          <p:cNvPr id="11" name="TextBox 10"/>
          <p:cNvSpPr txBox="1"/>
          <p:nvPr/>
        </p:nvSpPr>
        <p:spPr>
          <a:xfrm>
            <a:off x="3124200" y="657880"/>
            <a:ext cx="2819400" cy="646331"/>
          </a:xfrm>
          <a:prstGeom prst="rect">
            <a:avLst/>
          </a:prstGeom>
          <a:solidFill>
            <a:schemeClr val="accent4">
              <a:lumMod val="20000"/>
              <a:lumOff val="80000"/>
            </a:schemeClr>
          </a:solidFill>
          <a:ln w="3175">
            <a:solidFill>
              <a:schemeClr val="tx1"/>
            </a:solidFill>
          </a:ln>
        </p:spPr>
        <p:txBody>
          <a:bodyPr wrap="square" rtlCol="0">
            <a:spAutoFit/>
          </a:bodyPr>
          <a:lstStyle/>
          <a:p>
            <a:pPr algn="ctr"/>
            <a:r>
              <a:rPr lang="en-US" sz="3600" b="1" dirty="0" smtClean="0"/>
              <a:t>Violence</a:t>
            </a:r>
            <a:r>
              <a:rPr lang="en-US" sz="3600" dirty="0" smtClean="0"/>
              <a:t> </a:t>
            </a:r>
            <a:endParaRPr lang="en-US" sz="3600" dirty="0"/>
          </a:p>
        </p:txBody>
      </p:sp>
      <p:sp>
        <p:nvSpPr>
          <p:cNvPr id="12" name="TextBox 11"/>
          <p:cNvSpPr txBox="1"/>
          <p:nvPr/>
        </p:nvSpPr>
        <p:spPr>
          <a:xfrm>
            <a:off x="3810000" y="5642184"/>
            <a:ext cx="3200400" cy="523220"/>
          </a:xfrm>
          <a:prstGeom prst="rect">
            <a:avLst/>
          </a:prstGeom>
          <a:solidFill>
            <a:schemeClr val="accent4">
              <a:lumMod val="20000"/>
              <a:lumOff val="80000"/>
            </a:schemeClr>
          </a:solidFill>
          <a:ln w="3175">
            <a:solidFill>
              <a:schemeClr val="tx1"/>
            </a:solidFill>
          </a:ln>
        </p:spPr>
        <p:txBody>
          <a:bodyPr wrap="square" rtlCol="0">
            <a:spAutoFit/>
          </a:bodyPr>
          <a:lstStyle/>
          <a:p>
            <a:pPr algn="ctr"/>
            <a:r>
              <a:rPr lang="en-US" sz="2800" b="1" dirty="0" smtClean="0"/>
              <a:t>A cruelty act.</a:t>
            </a:r>
            <a:endParaRPr lang="en-US" sz="2800" b="1" dirty="0"/>
          </a:p>
        </p:txBody>
      </p:sp>
      <p:sp>
        <p:nvSpPr>
          <p:cNvPr id="13" name="TextBox 12"/>
          <p:cNvSpPr txBox="1"/>
          <p:nvPr/>
        </p:nvSpPr>
        <p:spPr>
          <a:xfrm>
            <a:off x="1257300" y="4664129"/>
            <a:ext cx="6553200" cy="523220"/>
          </a:xfrm>
          <a:prstGeom prst="rect">
            <a:avLst/>
          </a:prstGeom>
          <a:solidFill>
            <a:schemeClr val="accent2">
              <a:lumMod val="40000"/>
              <a:lumOff val="60000"/>
            </a:schemeClr>
          </a:solidFill>
          <a:ln w="3175">
            <a:solidFill>
              <a:schemeClr val="tx1"/>
            </a:solidFill>
          </a:ln>
        </p:spPr>
        <p:txBody>
          <a:bodyPr wrap="square" rtlCol="0">
            <a:spAutoFit/>
          </a:bodyPr>
          <a:lstStyle/>
          <a:p>
            <a:pPr algn="ctr"/>
            <a:r>
              <a:rPr lang="en-US" sz="2800" b="1" dirty="0" smtClean="0"/>
              <a:t>Don’t participate any violence act.</a:t>
            </a:r>
            <a:endParaRPr lang="en-US" sz="2800" b="1" dirty="0"/>
          </a:p>
        </p:txBody>
      </p:sp>
      <p:sp>
        <p:nvSpPr>
          <p:cNvPr id="8" name="Rectangle 7"/>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238267" y="172892"/>
            <a:ext cx="1638300" cy="1622018"/>
            <a:chOff x="628650" y="584904"/>
            <a:chExt cx="1600200" cy="1545711"/>
          </a:xfrm>
        </p:grpSpPr>
        <p:sp>
          <p:nvSpPr>
            <p:cNvPr id="14" name="Rectangle 13"/>
            <p:cNvSpPr/>
            <p:nvPr/>
          </p:nvSpPr>
          <p:spPr>
            <a:xfrm>
              <a:off x="837757" y="584904"/>
              <a:ext cx="1219200" cy="1066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 word</a:t>
              </a:r>
              <a:endParaRPr lang="en-US" b="1" dirty="0"/>
            </a:p>
          </p:txBody>
        </p:sp>
      </p:grpSp>
      <p:sp>
        <p:nvSpPr>
          <p:cNvPr id="16" name="Rectangle 15"/>
          <p:cNvSpPr/>
          <p:nvPr/>
        </p:nvSpPr>
        <p:spPr>
          <a:xfrm>
            <a:off x="1676400" y="5598994"/>
            <a:ext cx="1447800" cy="6096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Meaning</a:t>
            </a:r>
          </a:p>
          <a:p>
            <a:pPr algn="ctr"/>
            <a:r>
              <a:rPr lang="en-US" sz="1400" dirty="0" smtClean="0">
                <a:solidFill>
                  <a:srgbClr val="FFFF00"/>
                </a:solidFill>
              </a:rPr>
              <a:t>(</a:t>
            </a:r>
            <a:r>
              <a:rPr lang="en-US" sz="1400" b="1" dirty="0" smtClean="0">
                <a:solidFill>
                  <a:srgbClr val="FFFF00"/>
                </a:solidFill>
              </a:rPr>
              <a:t>Click here)</a:t>
            </a:r>
            <a:endParaRPr lang="en-US" sz="1400" b="1" dirty="0">
              <a:solidFill>
                <a:srgbClr val="FFFF00"/>
              </a:solidFill>
            </a:endParaRP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4)">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4)">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6"/>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childTnLst>
              </p:cTn>
              <p:nextCondLst>
                <p:cond evt="onClick" delay="0">
                  <p:tgtEl>
                    <p:spTgt spid="16"/>
                  </p:tgtEl>
                </p:cond>
              </p:nextCondLst>
            </p:seq>
          </p:childTnLst>
        </p:cTn>
      </p:par>
    </p:tnLst>
    <p:bldLst>
      <p:bldP spid="11" grpId="0" animBg="1"/>
      <p:bldP spid="12" grpId="0" animBg="1"/>
      <p:bldP spid="13"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10"/>
          <p:cNvSpPr txBox="1"/>
          <p:nvPr/>
        </p:nvSpPr>
        <p:spPr>
          <a:xfrm>
            <a:off x="2971800" y="652790"/>
            <a:ext cx="3352800" cy="646331"/>
          </a:xfrm>
          <a:prstGeom prst="rect">
            <a:avLst/>
          </a:prstGeom>
          <a:solidFill>
            <a:schemeClr val="accent4">
              <a:lumMod val="20000"/>
              <a:lumOff val="80000"/>
            </a:schemeClr>
          </a:solidFill>
          <a:ln w="3175">
            <a:solidFill>
              <a:schemeClr val="tx1"/>
            </a:solidFill>
          </a:ln>
        </p:spPr>
        <p:txBody>
          <a:bodyPr wrap="square" rtlCol="0">
            <a:spAutoFit/>
          </a:bodyPr>
          <a:lstStyle/>
          <a:p>
            <a:r>
              <a:rPr lang="en-US" sz="3600" b="1" dirty="0" smtClean="0"/>
              <a:t>Conversation </a:t>
            </a:r>
            <a:endParaRPr lang="en-US" sz="3600" dirty="0"/>
          </a:p>
        </p:txBody>
      </p:sp>
      <p:sp>
        <p:nvSpPr>
          <p:cNvPr id="12" name="TextBox 11"/>
          <p:cNvSpPr txBox="1"/>
          <p:nvPr/>
        </p:nvSpPr>
        <p:spPr>
          <a:xfrm>
            <a:off x="3657600" y="5773330"/>
            <a:ext cx="3581400" cy="523220"/>
          </a:xfrm>
          <a:prstGeom prst="rect">
            <a:avLst/>
          </a:prstGeom>
          <a:solidFill>
            <a:schemeClr val="accent4">
              <a:lumMod val="20000"/>
              <a:lumOff val="80000"/>
            </a:schemeClr>
          </a:solidFill>
          <a:ln w="3175">
            <a:solidFill>
              <a:schemeClr val="tx1"/>
            </a:solidFill>
          </a:ln>
        </p:spPr>
        <p:txBody>
          <a:bodyPr wrap="square" rtlCol="0">
            <a:spAutoFit/>
          </a:bodyPr>
          <a:lstStyle/>
          <a:p>
            <a:pPr algn="ctr"/>
            <a:r>
              <a:rPr lang="en-US" sz="2800" b="1" dirty="0" smtClean="0"/>
              <a:t>Make a dialogue </a:t>
            </a:r>
            <a:endParaRPr lang="en-US" sz="2800" b="1" dirty="0"/>
          </a:p>
        </p:txBody>
      </p:sp>
      <p:sp>
        <p:nvSpPr>
          <p:cNvPr id="13" name="TextBox 12"/>
          <p:cNvSpPr txBox="1"/>
          <p:nvPr/>
        </p:nvSpPr>
        <p:spPr>
          <a:xfrm>
            <a:off x="1352550" y="4592874"/>
            <a:ext cx="6553200" cy="954107"/>
          </a:xfrm>
          <a:prstGeom prst="rect">
            <a:avLst/>
          </a:prstGeom>
          <a:solidFill>
            <a:schemeClr val="accent2">
              <a:lumMod val="40000"/>
              <a:lumOff val="60000"/>
            </a:schemeClr>
          </a:solidFill>
          <a:ln w="3175">
            <a:solidFill>
              <a:schemeClr val="tx1"/>
            </a:solidFill>
          </a:ln>
        </p:spPr>
        <p:txBody>
          <a:bodyPr wrap="square" rtlCol="0">
            <a:spAutoFit/>
          </a:bodyPr>
          <a:lstStyle/>
          <a:p>
            <a:pPr algn="ctr"/>
            <a:r>
              <a:rPr lang="en-US" sz="2800" b="1" dirty="0" smtClean="0"/>
              <a:t>Fruitful conversation is very important for development.</a:t>
            </a:r>
            <a:endParaRPr lang="en-US" sz="2800" b="1" dirty="0"/>
          </a:p>
        </p:txBody>
      </p:sp>
      <p:pic>
        <p:nvPicPr>
          <p:cNvPr id="9" name="Picture 8" descr="dis.jpg"/>
          <p:cNvPicPr>
            <a:picLocks noChangeAspect="1"/>
          </p:cNvPicPr>
          <p:nvPr/>
        </p:nvPicPr>
        <p:blipFill>
          <a:blip r:embed="rId3"/>
          <a:stretch>
            <a:fillRect/>
          </a:stretch>
        </p:blipFill>
        <p:spPr>
          <a:xfrm>
            <a:off x="2562225" y="1680448"/>
            <a:ext cx="4019550" cy="2752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533400" y="388417"/>
            <a:ext cx="1638300" cy="1436179"/>
            <a:chOff x="628650" y="762000"/>
            <a:chExt cx="1600200" cy="1368615"/>
          </a:xfrm>
        </p:grpSpPr>
        <p:sp>
          <p:nvSpPr>
            <p:cNvPr id="14" name="Rectangle 13"/>
            <p:cNvSpPr/>
            <p:nvPr/>
          </p:nvSpPr>
          <p:spPr>
            <a:xfrm>
              <a:off x="838200" y="762000"/>
              <a:ext cx="1219200" cy="1066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 word</a:t>
              </a:r>
              <a:endParaRPr lang="en-US" b="1" dirty="0"/>
            </a:p>
          </p:txBody>
        </p:sp>
      </p:grpSp>
      <p:sp>
        <p:nvSpPr>
          <p:cNvPr id="16" name="Rectangle 15"/>
          <p:cNvSpPr/>
          <p:nvPr/>
        </p:nvSpPr>
        <p:spPr>
          <a:xfrm>
            <a:off x="1752600" y="5730140"/>
            <a:ext cx="1447800" cy="6096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Meaning</a:t>
            </a:r>
          </a:p>
          <a:p>
            <a:pPr algn="ctr"/>
            <a:r>
              <a:rPr lang="en-US" sz="1400" dirty="0" smtClean="0">
                <a:solidFill>
                  <a:srgbClr val="FFFF00"/>
                </a:solidFill>
              </a:rPr>
              <a:t>(</a:t>
            </a:r>
            <a:r>
              <a:rPr lang="en-US" sz="1400" b="1" dirty="0" smtClean="0">
                <a:solidFill>
                  <a:srgbClr val="FFFF00"/>
                </a:solidFill>
              </a:rPr>
              <a:t>Click here)</a:t>
            </a:r>
            <a:endParaRPr lang="en-US" sz="1400" b="1" dirty="0">
              <a:solidFill>
                <a:srgbClr val="FFFF00"/>
              </a:solidFill>
            </a:endParaRP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4)">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4)">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6"/>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childTnLst>
              </p:cTn>
              <p:nextCondLst>
                <p:cond evt="onClick" delay="0">
                  <p:tgtEl>
                    <p:spTgt spid="16"/>
                  </p:tgtEl>
                </p:cond>
              </p:nextCondLst>
            </p:seq>
          </p:childTnLst>
        </p:cTn>
      </p:par>
    </p:tnLst>
    <p:bldLst>
      <p:bldP spid="11" grpId="0" animBg="1"/>
      <p:bldP spid="12" grpId="0" animBg="1"/>
      <p:bldP spid="13"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10"/>
          <p:cNvSpPr txBox="1"/>
          <p:nvPr/>
        </p:nvSpPr>
        <p:spPr>
          <a:xfrm>
            <a:off x="3441510" y="609600"/>
            <a:ext cx="2819400" cy="646331"/>
          </a:xfrm>
          <a:prstGeom prst="rect">
            <a:avLst/>
          </a:prstGeom>
          <a:solidFill>
            <a:schemeClr val="accent4">
              <a:lumMod val="20000"/>
              <a:lumOff val="80000"/>
            </a:schemeClr>
          </a:solidFill>
          <a:ln w="3175">
            <a:solidFill>
              <a:schemeClr val="tx1"/>
            </a:solidFill>
          </a:ln>
        </p:spPr>
        <p:txBody>
          <a:bodyPr wrap="square" rtlCol="0">
            <a:spAutoFit/>
          </a:bodyPr>
          <a:lstStyle/>
          <a:p>
            <a:pPr algn="ctr"/>
            <a:r>
              <a:rPr lang="en-US" sz="3600" b="1" dirty="0" smtClean="0"/>
              <a:t>Global </a:t>
            </a:r>
            <a:endParaRPr lang="en-US" sz="3600" dirty="0"/>
          </a:p>
        </p:txBody>
      </p:sp>
      <p:sp>
        <p:nvSpPr>
          <p:cNvPr id="12" name="TextBox 11"/>
          <p:cNvSpPr txBox="1"/>
          <p:nvPr/>
        </p:nvSpPr>
        <p:spPr>
          <a:xfrm>
            <a:off x="3886200" y="5769398"/>
            <a:ext cx="3200400" cy="523220"/>
          </a:xfrm>
          <a:prstGeom prst="rect">
            <a:avLst/>
          </a:prstGeom>
          <a:solidFill>
            <a:schemeClr val="accent4">
              <a:lumMod val="20000"/>
              <a:lumOff val="80000"/>
            </a:schemeClr>
          </a:solidFill>
          <a:ln w="3175">
            <a:solidFill>
              <a:schemeClr val="tx1"/>
            </a:solidFill>
          </a:ln>
        </p:spPr>
        <p:txBody>
          <a:bodyPr wrap="square" rtlCol="0">
            <a:spAutoFit/>
          </a:bodyPr>
          <a:lstStyle/>
          <a:p>
            <a:pPr algn="ctr"/>
            <a:r>
              <a:rPr lang="en-US" sz="2800" b="1" dirty="0" smtClean="0"/>
              <a:t>International</a:t>
            </a:r>
            <a:endParaRPr lang="en-US" sz="2800" b="1" dirty="0"/>
          </a:p>
        </p:txBody>
      </p:sp>
      <p:sp>
        <p:nvSpPr>
          <p:cNvPr id="13" name="TextBox 12"/>
          <p:cNvSpPr txBox="1"/>
          <p:nvPr/>
        </p:nvSpPr>
        <p:spPr>
          <a:xfrm>
            <a:off x="1372053" y="4857336"/>
            <a:ext cx="6553200" cy="523220"/>
          </a:xfrm>
          <a:prstGeom prst="rect">
            <a:avLst/>
          </a:prstGeom>
          <a:solidFill>
            <a:schemeClr val="accent2">
              <a:lumMod val="40000"/>
              <a:lumOff val="60000"/>
            </a:schemeClr>
          </a:solidFill>
          <a:ln w="3175">
            <a:solidFill>
              <a:schemeClr val="tx1"/>
            </a:solidFill>
          </a:ln>
        </p:spPr>
        <p:txBody>
          <a:bodyPr wrap="square" rtlCol="0">
            <a:spAutoFit/>
          </a:bodyPr>
          <a:lstStyle/>
          <a:p>
            <a:pPr algn="ctr"/>
            <a:r>
              <a:rPr lang="en-US" sz="2800" b="1" dirty="0" smtClean="0"/>
              <a:t>Now we live in a global village.</a:t>
            </a:r>
            <a:endParaRPr lang="en-US" sz="2800" b="1" dirty="0"/>
          </a:p>
        </p:txBody>
      </p:sp>
      <p:pic>
        <p:nvPicPr>
          <p:cNvPr id="9" name="Picture 8" descr="congo10.jpg"/>
          <p:cNvPicPr>
            <a:picLocks noChangeAspect="1"/>
          </p:cNvPicPr>
          <p:nvPr/>
        </p:nvPicPr>
        <p:blipFill>
          <a:blip r:embed="rId3"/>
          <a:stretch>
            <a:fillRect/>
          </a:stretch>
        </p:blipFill>
        <p:spPr>
          <a:xfrm>
            <a:off x="2628900" y="1584990"/>
            <a:ext cx="4038600" cy="3124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Rectangle 7"/>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533400" y="388417"/>
            <a:ext cx="1638300" cy="1436179"/>
            <a:chOff x="628650" y="762000"/>
            <a:chExt cx="1600200" cy="1368615"/>
          </a:xfrm>
        </p:grpSpPr>
        <p:sp>
          <p:nvSpPr>
            <p:cNvPr id="14" name="Rectangle 13"/>
            <p:cNvSpPr/>
            <p:nvPr/>
          </p:nvSpPr>
          <p:spPr>
            <a:xfrm>
              <a:off x="838200" y="762000"/>
              <a:ext cx="1219200" cy="1066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 word</a:t>
              </a:r>
              <a:endParaRPr lang="en-US" b="1" dirty="0"/>
            </a:p>
          </p:txBody>
        </p:sp>
      </p:grpSp>
      <p:sp>
        <p:nvSpPr>
          <p:cNvPr id="16" name="Rectangle 15"/>
          <p:cNvSpPr/>
          <p:nvPr/>
        </p:nvSpPr>
        <p:spPr>
          <a:xfrm>
            <a:off x="1993710" y="5726208"/>
            <a:ext cx="1447800" cy="6096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Meaning</a:t>
            </a:r>
          </a:p>
          <a:p>
            <a:pPr algn="ctr"/>
            <a:r>
              <a:rPr lang="en-US" sz="1400" dirty="0" smtClean="0">
                <a:solidFill>
                  <a:srgbClr val="FFFF00"/>
                </a:solidFill>
              </a:rPr>
              <a:t>(</a:t>
            </a:r>
            <a:r>
              <a:rPr lang="en-US" sz="1400" b="1" dirty="0" smtClean="0">
                <a:solidFill>
                  <a:srgbClr val="FFFF00"/>
                </a:solidFill>
              </a:rPr>
              <a:t>Click here)</a:t>
            </a:r>
            <a:endParaRPr lang="en-US" sz="1400" b="1" dirty="0">
              <a:solidFill>
                <a:srgbClr val="FFFF00"/>
              </a:solidFill>
            </a:endParaRP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4)">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4)">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6"/>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childTnLst>
              </p:cTn>
              <p:nextCondLst>
                <p:cond evt="onClick" delay="0">
                  <p:tgtEl>
                    <p:spTgt spid="16"/>
                  </p:tgtEl>
                </p:cond>
              </p:nextCondLst>
            </p:seq>
          </p:childTnLst>
        </p:cTn>
      </p:par>
    </p:tnLst>
    <p:bldLst>
      <p:bldP spid="11" grpId="0" animBg="1"/>
      <p:bldP spid="12" grpId="0" animBg="1"/>
      <p:bldP spid="13"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10"/>
          <p:cNvSpPr txBox="1"/>
          <p:nvPr/>
        </p:nvSpPr>
        <p:spPr>
          <a:xfrm>
            <a:off x="3238500" y="501303"/>
            <a:ext cx="2819400" cy="646331"/>
          </a:xfrm>
          <a:prstGeom prst="rect">
            <a:avLst/>
          </a:prstGeom>
          <a:solidFill>
            <a:schemeClr val="accent4">
              <a:lumMod val="20000"/>
              <a:lumOff val="80000"/>
            </a:schemeClr>
          </a:solidFill>
          <a:ln w="3175">
            <a:solidFill>
              <a:schemeClr val="tx1"/>
            </a:solidFill>
          </a:ln>
        </p:spPr>
        <p:txBody>
          <a:bodyPr wrap="square" rtlCol="0">
            <a:spAutoFit/>
          </a:bodyPr>
          <a:lstStyle/>
          <a:p>
            <a:pPr algn="ctr"/>
            <a:r>
              <a:rPr lang="en-US" sz="3600" b="1" dirty="0" smtClean="0"/>
              <a:t>Leave for </a:t>
            </a:r>
            <a:endParaRPr lang="en-US" sz="3600" dirty="0"/>
          </a:p>
        </p:txBody>
      </p:sp>
      <p:sp>
        <p:nvSpPr>
          <p:cNvPr id="12" name="TextBox 11"/>
          <p:cNvSpPr txBox="1"/>
          <p:nvPr/>
        </p:nvSpPr>
        <p:spPr>
          <a:xfrm>
            <a:off x="3810000" y="5621613"/>
            <a:ext cx="3200400" cy="523220"/>
          </a:xfrm>
          <a:prstGeom prst="rect">
            <a:avLst/>
          </a:prstGeom>
          <a:solidFill>
            <a:schemeClr val="accent4">
              <a:lumMod val="20000"/>
              <a:lumOff val="80000"/>
            </a:schemeClr>
          </a:solidFill>
          <a:ln w="3175">
            <a:solidFill>
              <a:schemeClr val="tx1"/>
            </a:solidFill>
          </a:ln>
        </p:spPr>
        <p:txBody>
          <a:bodyPr wrap="square" rtlCol="0">
            <a:spAutoFit/>
          </a:bodyPr>
          <a:lstStyle/>
          <a:p>
            <a:pPr algn="ctr"/>
            <a:r>
              <a:rPr lang="en-US" sz="2800" b="1" dirty="0" smtClean="0"/>
              <a:t>Go away</a:t>
            </a:r>
            <a:endParaRPr lang="en-US" sz="2800" b="1" dirty="0"/>
          </a:p>
        </p:txBody>
      </p:sp>
      <p:sp>
        <p:nvSpPr>
          <p:cNvPr id="13" name="TextBox 12"/>
          <p:cNvSpPr txBox="1"/>
          <p:nvPr/>
        </p:nvSpPr>
        <p:spPr>
          <a:xfrm>
            <a:off x="1371600" y="4383386"/>
            <a:ext cx="6553200" cy="954107"/>
          </a:xfrm>
          <a:prstGeom prst="rect">
            <a:avLst/>
          </a:prstGeom>
          <a:solidFill>
            <a:schemeClr val="accent2">
              <a:lumMod val="40000"/>
              <a:lumOff val="60000"/>
            </a:schemeClr>
          </a:solidFill>
          <a:ln w="3175">
            <a:solidFill>
              <a:schemeClr val="tx1"/>
            </a:solidFill>
          </a:ln>
        </p:spPr>
        <p:txBody>
          <a:bodyPr wrap="square" rtlCol="0">
            <a:spAutoFit/>
          </a:bodyPr>
          <a:lstStyle/>
          <a:p>
            <a:pPr algn="ctr"/>
            <a:r>
              <a:rPr lang="en-US" sz="2800" b="1" dirty="0" smtClean="0"/>
              <a:t>President left for </a:t>
            </a:r>
            <a:r>
              <a:rPr lang="en-US" sz="2800" b="1" dirty="0" err="1" smtClean="0"/>
              <a:t>Singapur</a:t>
            </a:r>
            <a:r>
              <a:rPr lang="en-US" sz="2800" b="1" dirty="0" smtClean="0"/>
              <a:t> for treatment.</a:t>
            </a:r>
            <a:endParaRPr lang="en-US" sz="2800" b="1" dirty="0"/>
          </a:p>
        </p:txBody>
      </p:sp>
      <p:pic>
        <p:nvPicPr>
          <p:cNvPr id="8" name="Picture 7" descr="b50an.jpg"/>
          <p:cNvPicPr>
            <a:picLocks noChangeAspect="1"/>
          </p:cNvPicPr>
          <p:nvPr/>
        </p:nvPicPr>
        <p:blipFill>
          <a:blip r:embed="rId3"/>
          <a:stretch>
            <a:fillRect/>
          </a:stretch>
        </p:blipFill>
        <p:spPr>
          <a:xfrm>
            <a:off x="1996168" y="1474842"/>
            <a:ext cx="5715000" cy="2743200"/>
          </a:xfrm>
          <a:prstGeom prst="rect">
            <a:avLst/>
          </a:prstGeom>
        </p:spPr>
      </p:pic>
      <p:sp>
        <p:nvSpPr>
          <p:cNvPr id="9" name="Rectangle 8"/>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533400" y="388417"/>
            <a:ext cx="1638300" cy="1436179"/>
            <a:chOff x="628650" y="762000"/>
            <a:chExt cx="1600200" cy="1368615"/>
          </a:xfrm>
        </p:grpSpPr>
        <p:sp>
          <p:nvSpPr>
            <p:cNvPr id="14" name="Rectangle 13"/>
            <p:cNvSpPr/>
            <p:nvPr/>
          </p:nvSpPr>
          <p:spPr>
            <a:xfrm>
              <a:off x="838200" y="762000"/>
              <a:ext cx="1219200" cy="1066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 word</a:t>
              </a:r>
              <a:endParaRPr lang="en-US" b="1" dirty="0"/>
            </a:p>
          </p:txBody>
        </p:sp>
      </p:grpSp>
      <p:sp>
        <p:nvSpPr>
          <p:cNvPr id="16" name="Rectangle 15"/>
          <p:cNvSpPr/>
          <p:nvPr/>
        </p:nvSpPr>
        <p:spPr>
          <a:xfrm>
            <a:off x="2171700" y="5576104"/>
            <a:ext cx="1447800" cy="6096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Meaning</a:t>
            </a:r>
          </a:p>
          <a:p>
            <a:pPr algn="ctr"/>
            <a:r>
              <a:rPr lang="en-US" sz="1400" dirty="0" smtClean="0">
                <a:solidFill>
                  <a:srgbClr val="FFFF00"/>
                </a:solidFill>
              </a:rPr>
              <a:t>(</a:t>
            </a:r>
            <a:r>
              <a:rPr lang="en-US" sz="1400" b="1" dirty="0" smtClean="0">
                <a:solidFill>
                  <a:srgbClr val="FFFF00"/>
                </a:solidFill>
              </a:rPr>
              <a:t>Click here)</a:t>
            </a:r>
            <a:endParaRPr lang="en-US" sz="1400" b="1" dirty="0">
              <a:solidFill>
                <a:srgbClr val="FFFF00"/>
              </a:solidFill>
            </a:endParaRP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4)">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2"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6"/>
                    </p:tgtEl>
                  </p:cond>
                </p:stCondLst>
                <p:endSync evt="end" delay="0">
                  <p:rtn val="all"/>
                </p:endSync>
                <p:childTnLst>
                  <p:par>
                    <p:cTn id="32" fill="hold">
                      <p:stCondLst>
                        <p:cond delay="0"/>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childTnLst>
                    </p:cTn>
                  </p:par>
                </p:childTnLst>
              </p:cTn>
              <p:nextCondLst>
                <p:cond evt="onClick" delay="0">
                  <p:tgtEl>
                    <p:spTgt spid="16"/>
                  </p:tgtEl>
                </p:cond>
              </p:nextCondLst>
            </p:seq>
          </p:childTnLst>
        </p:cTn>
      </p:par>
    </p:tnLst>
    <p:bldLst>
      <p:bldP spid="11" grpId="0" animBg="1"/>
      <p:bldP spid="12" grpId="0" animBg="1"/>
      <p:bldP spid="13"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loud Callout 2"/>
          <p:cNvSpPr/>
          <p:nvPr/>
        </p:nvSpPr>
        <p:spPr>
          <a:xfrm>
            <a:off x="4495800" y="381000"/>
            <a:ext cx="4038600" cy="1371600"/>
          </a:xfrm>
          <a:prstGeom prst="cloudCallout">
            <a:avLst>
              <a:gd name="adj1" fmla="val -82495"/>
              <a:gd name="adj2" fmla="val 6250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Times New Roman" pitchFamily="18" charset="0"/>
                <a:cs typeface="Times New Roman" pitchFamily="18" charset="0"/>
              </a:rPr>
              <a:t>VOCABULARY</a:t>
            </a:r>
            <a:endParaRPr lang="en-US" sz="2800" dirty="0">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685800" y="2057402"/>
          <a:ext cx="7696200" cy="4038599"/>
        </p:xfrm>
        <a:graphic>
          <a:graphicData uri="http://schemas.openxmlformats.org/drawingml/2006/table">
            <a:tbl>
              <a:tblPr firstRow="1" bandRow="1">
                <a:tableStyleId>{5C22544A-7EE6-4342-B048-85BDC9FD1C3A}</a:tableStyleId>
              </a:tblPr>
              <a:tblGrid>
                <a:gridCol w="2565400"/>
                <a:gridCol w="2565400"/>
                <a:gridCol w="2565400"/>
              </a:tblGrid>
              <a:tr h="665399">
                <a:tc>
                  <a:txBody>
                    <a:bodyPr/>
                    <a:lstStyle/>
                    <a:p>
                      <a:r>
                        <a:rPr lang="en-US" sz="2400" dirty="0" smtClean="0">
                          <a:latin typeface="Times New Roman" pitchFamily="18" charset="0"/>
                          <a:cs typeface="Times New Roman" pitchFamily="18" charset="0"/>
                        </a:rPr>
                        <a:t>Main word</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Synonym</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Antonym</a:t>
                      </a:r>
                      <a:endParaRPr lang="en-US" sz="2400" dirty="0">
                        <a:latin typeface="Times New Roman" pitchFamily="18" charset="0"/>
                        <a:cs typeface="Times New Roman" pitchFamily="18" charset="0"/>
                      </a:endParaRPr>
                    </a:p>
                  </a:txBody>
                  <a:tcPr/>
                </a:tc>
              </a:tr>
              <a:tr h="674640">
                <a:tc>
                  <a:txBody>
                    <a:bodyPr/>
                    <a:lstStyle/>
                    <a:p>
                      <a:r>
                        <a:rPr lang="en-US" sz="2400" b="1" i="1" dirty="0" smtClean="0">
                          <a:latin typeface="Times New Roman" pitchFamily="18" charset="0"/>
                          <a:cs typeface="Times New Roman" pitchFamily="18" charset="0"/>
                        </a:rPr>
                        <a:t>Ago (adv)</a:t>
                      </a:r>
                      <a:endParaRPr lang="en-US" sz="2400" b="1" i="1" dirty="0">
                        <a:latin typeface="Times New Roman" pitchFamily="18" charset="0"/>
                        <a:cs typeface="Times New Roman" pitchFamily="18" charset="0"/>
                      </a:endParaRPr>
                    </a:p>
                  </a:txBody>
                  <a:tcPr/>
                </a:tc>
                <a:tc>
                  <a:txBody>
                    <a:bodyPr/>
                    <a:lstStyle/>
                    <a:p>
                      <a:r>
                        <a:rPr lang="en-US" sz="2400" b="1" i="1" dirty="0" smtClean="0">
                          <a:latin typeface="Times New Roman" pitchFamily="18" charset="0"/>
                          <a:cs typeface="Times New Roman" pitchFamily="18" charset="0"/>
                        </a:rPr>
                        <a:t>before</a:t>
                      </a:r>
                      <a:endParaRPr lang="en-US" sz="2400" b="1" i="1" dirty="0">
                        <a:latin typeface="Times New Roman" pitchFamily="18" charset="0"/>
                        <a:cs typeface="Times New Roman" pitchFamily="18" charset="0"/>
                      </a:endParaRPr>
                    </a:p>
                  </a:txBody>
                  <a:tcPr/>
                </a:tc>
                <a:tc>
                  <a:txBody>
                    <a:bodyPr/>
                    <a:lstStyle/>
                    <a:p>
                      <a:r>
                        <a:rPr lang="en-US" sz="2400" b="1" i="1" dirty="0" smtClean="0">
                          <a:latin typeface="Times New Roman" pitchFamily="18" charset="0"/>
                          <a:cs typeface="Times New Roman" pitchFamily="18" charset="0"/>
                        </a:rPr>
                        <a:t>after</a:t>
                      </a:r>
                      <a:endParaRPr lang="en-US" sz="2400" b="1" i="1" dirty="0">
                        <a:latin typeface="Times New Roman" pitchFamily="18" charset="0"/>
                        <a:cs typeface="Times New Roman" pitchFamily="18" charset="0"/>
                      </a:endParaRPr>
                    </a:p>
                  </a:txBody>
                  <a:tcPr/>
                </a:tc>
              </a:tr>
              <a:tr h="674640">
                <a:tc>
                  <a:txBody>
                    <a:bodyPr/>
                    <a:lstStyle/>
                    <a:p>
                      <a:r>
                        <a:rPr lang="en-US" sz="2400" b="1" i="1" dirty="0" smtClean="0">
                          <a:latin typeface="Times New Roman" pitchFamily="18" charset="0"/>
                          <a:cs typeface="Times New Roman" pitchFamily="18" charset="0"/>
                        </a:rPr>
                        <a:t>Violence (n)</a:t>
                      </a:r>
                      <a:endParaRPr lang="en-US" sz="2400" b="1" i="1" dirty="0">
                        <a:latin typeface="Times New Roman" pitchFamily="18" charset="0"/>
                        <a:cs typeface="Times New Roman" pitchFamily="18" charset="0"/>
                      </a:endParaRPr>
                    </a:p>
                  </a:txBody>
                  <a:tcPr/>
                </a:tc>
                <a:tc>
                  <a:txBody>
                    <a:bodyPr/>
                    <a:lstStyle/>
                    <a:p>
                      <a:r>
                        <a:rPr lang="en-US" sz="2400" b="1" i="1" dirty="0" smtClean="0">
                          <a:latin typeface="Times New Roman" pitchFamily="18" charset="0"/>
                          <a:cs typeface="Times New Roman" pitchFamily="18" charset="0"/>
                        </a:rPr>
                        <a:t>turbulence</a:t>
                      </a:r>
                      <a:endParaRPr lang="en-US" sz="2400" b="1" i="1" dirty="0">
                        <a:latin typeface="Times New Roman" pitchFamily="18" charset="0"/>
                        <a:cs typeface="Times New Roman" pitchFamily="18" charset="0"/>
                      </a:endParaRPr>
                    </a:p>
                  </a:txBody>
                  <a:tcPr/>
                </a:tc>
                <a:tc>
                  <a:txBody>
                    <a:bodyPr/>
                    <a:lstStyle/>
                    <a:p>
                      <a:r>
                        <a:rPr lang="en-US" sz="2400" b="1" i="1" dirty="0" smtClean="0">
                          <a:latin typeface="Times New Roman" pitchFamily="18" charset="0"/>
                          <a:cs typeface="Times New Roman" pitchFamily="18" charset="0"/>
                        </a:rPr>
                        <a:t>friendly</a:t>
                      </a:r>
                      <a:endParaRPr lang="en-US" sz="2400" b="1" i="1" dirty="0">
                        <a:latin typeface="Times New Roman" pitchFamily="18" charset="0"/>
                        <a:cs typeface="Times New Roman" pitchFamily="18" charset="0"/>
                      </a:endParaRPr>
                    </a:p>
                  </a:txBody>
                  <a:tcPr/>
                </a:tc>
              </a:tr>
              <a:tr h="674640">
                <a:tc>
                  <a:txBody>
                    <a:bodyPr/>
                    <a:lstStyle/>
                    <a:p>
                      <a:r>
                        <a:rPr lang="en-US" sz="2400" b="1" i="1" dirty="0" smtClean="0">
                          <a:latin typeface="Times New Roman" pitchFamily="18" charset="0"/>
                          <a:cs typeface="Times New Roman" pitchFamily="18" charset="0"/>
                        </a:rPr>
                        <a:t>Complete (</a:t>
                      </a:r>
                      <a:r>
                        <a:rPr lang="en-US" sz="2400" b="1" i="1" dirty="0" err="1" smtClean="0">
                          <a:latin typeface="Times New Roman" pitchFamily="18" charset="0"/>
                          <a:cs typeface="Times New Roman" pitchFamily="18" charset="0"/>
                        </a:rPr>
                        <a:t>adj</a:t>
                      </a:r>
                      <a:r>
                        <a:rPr lang="en-US" sz="2400" b="1" i="1" dirty="0" smtClean="0">
                          <a:latin typeface="Times New Roman" pitchFamily="18" charset="0"/>
                          <a:cs typeface="Times New Roman" pitchFamily="18" charset="0"/>
                        </a:rPr>
                        <a:t>)</a:t>
                      </a:r>
                      <a:endParaRPr lang="en-US" sz="2400" b="1" i="1" dirty="0">
                        <a:latin typeface="Times New Roman" pitchFamily="18" charset="0"/>
                        <a:cs typeface="Times New Roman" pitchFamily="18" charset="0"/>
                      </a:endParaRPr>
                    </a:p>
                  </a:txBody>
                  <a:tcPr/>
                </a:tc>
                <a:tc>
                  <a:txBody>
                    <a:bodyPr/>
                    <a:lstStyle/>
                    <a:p>
                      <a:r>
                        <a:rPr lang="en-US" sz="2400" b="1" i="1" dirty="0" smtClean="0">
                          <a:latin typeface="Times New Roman" pitchFamily="18" charset="0"/>
                          <a:cs typeface="Times New Roman" pitchFamily="18" charset="0"/>
                        </a:rPr>
                        <a:t>fulfill</a:t>
                      </a:r>
                      <a:endParaRPr lang="en-US" sz="2400" b="1" i="1" dirty="0">
                        <a:latin typeface="Times New Roman" pitchFamily="18" charset="0"/>
                        <a:cs typeface="Times New Roman" pitchFamily="18" charset="0"/>
                      </a:endParaRPr>
                    </a:p>
                  </a:txBody>
                  <a:tcPr/>
                </a:tc>
                <a:tc>
                  <a:txBody>
                    <a:bodyPr/>
                    <a:lstStyle/>
                    <a:p>
                      <a:r>
                        <a:rPr lang="en-US" sz="2400" b="1" i="1" dirty="0" smtClean="0">
                          <a:latin typeface="Times New Roman" pitchFamily="18" charset="0"/>
                          <a:cs typeface="Times New Roman" pitchFamily="18" charset="0"/>
                        </a:rPr>
                        <a:t> Incomplete</a:t>
                      </a:r>
                      <a:endParaRPr lang="en-US" sz="2400" b="1" i="1" dirty="0">
                        <a:latin typeface="Times New Roman" pitchFamily="18" charset="0"/>
                        <a:cs typeface="Times New Roman" pitchFamily="18" charset="0"/>
                      </a:endParaRPr>
                    </a:p>
                  </a:txBody>
                  <a:tcPr/>
                </a:tc>
              </a:tr>
              <a:tr h="674640">
                <a:tc>
                  <a:txBody>
                    <a:bodyPr/>
                    <a:lstStyle/>
                    <a:p>
                      <a:r>
                        <a:rPr lang="en-US" sz="2400" b="1" i="1" dirty="0" smtClean="0">
                          <a:latin typeface="Times New Roman" pitchFamily="18" charset="0"/>
                          <a:cs typeface="Times New Roman" pitchFamily="18" charset="0"/>
                        </a:rPr>
                        <a:t>Global</a:t>
                      </a:r>
                      <a:r>
                        <a:rPr lang="en-US" sz="2400" b="1" i="1" baseline="0" dirty="0" smtClean="0">
                          <a:latin typeface="Times New Roman" pitchFamily="18" charset="0"/>
                          <a:cs typeface="Times New Roman" pitchFamily="18" charset="0"/>
                        </a:rPr>
                        <a:t> </a:t>
                      </a:r>
                      <a:r>
                        <a:rPr lang="en-US" sz="2400" b="1" i="1" dirty="0" smtClean="0">
                          <a:latin typeface="Times New Roman" pitchFamily="18" charset="0"/>
                          <a:cs typeface="Times New Roman" pitchFamily="18" charset="0"/>
                        </a:rPr>
                        <a:t>(</a:t>
                      </a:r>
                      <a:r>
                        <a:rPr lang="en-US" sz="2400" b="1" i="1" dirty="0" err="1" smtClean="0">
                          <a:latin typeface="Times New Roman" pitchFamily="18" charset="0"/>
                          <a:cs typeface="Times New Roman" pitchFamily="18" charset="0"/>
                        </a:rPr>
                        <a:t>adj</a:t>
                      </a:r>
                      <a:r>
                        <a:rPr lang="en-US" sz="2400" b="1" i="1" dirty="0" smtClean="0">
                          <a:latin typeface="Times New Roman" pitchFamily="18" charset="0"/>
                          <a:cs typeface="Times New Roman" pitchFamily="18" charset="0"/>
                        </a:rPr>
                        <a:t>)</a:t>
                      </a:r>
                      <a:endParaRPr lang="en-US" sz="2400" b="1" i="1" dirty="0">
                        <a:latin typeface="Times New Roman" pitchFamily="18" charset="0"/>
                        <a:cs typeface="Times New Roman" pitchFamily="18" charset="0"/>
                      </a:endParaRPr>
                    </a:p>
                  </a:txBody>
                  <a:tcPr/>
                </a:tc>
                <a:tc>
                  <a:txBody>
                    <a:bodyPr/>
                    <a:lstStyle/>
                    <a:p>
                      <a:r>
                        <a:rPr lang="en-US" sz="2400" b="1" i="1" dirty="0" smtClean="0">
                          <a:latin typeface="Times New Roman" pitchFamily="18" charset="0"/>
                          <a:cs typeface="Times New Roman" pitchFamily="18" charset="0"/>
                        </a:rPr>
                        <a:t>International </a:t>
                      </a:r>
                      <a:endParaRPr lang="en-US" sz="2400" b="1" i="1" dirty="0">
                        <a:latin typeface="Times New Roman" pitchFamily="18" charset="0"/>
                        <a:cs typeface="Times New Roman" pitchFamily="18" charset="0"/>
                      </a:endParaRPr>
                    </a:p>
                  </a:txBody>
                  <a:tcPr/>
                </a:tc>
                <a:tc>
                  <a:txBody>
                    <a:bodyPr/>
                    <a:lstStyle/>
                    <a:p>
                      <a:r>
                        <a:rPr lang="en-US" sz="2400" b="1" i="1" dirty="0" smtClean="0">
                          <a:latin typeface="Times New Roman" pitchFamily="18" charset="0"/>
                          <a:cs typeface="Times New Roman" pitchFamily="18" charset="0"/>
                        </a:rPr>
                        <a:t>national</a:t>
                      </a:r>
                      <a:endParaRPr lang="en-US" sz="2400" b="1" i="1" dirty="0">
                        <a:latin typeface="Times New Roman" pitchFamily="18" charset="0"/>
                        <a:cs typeface="Times New Roman" pitchFamily="18" charset="0"/>
                      </a:endParaRPr>
                    </a:p>
                  </a:txBody>
                  <a:tcPr/>
                </a:tc>
              </a:tr>
              <a:tr h="674640">
                <a:tc>
                  <a:txBody>
                    <a:bodyPr/>
                    <a:lstStyle/>
                    <a:p>
                      <a:r>
                        <a:rPr lang="en-US" sz="2400" b="1" i="1" dirty="0" smtClean="0">
                          <a:latin typeface="Times New Roman" pitchFamily="18" charset="0"/>
                          <a:cs typeface="Times New Roman" pitchFamily="18" charset="0"/>
                        </a:rPr>
                        <a:t>Smile</a:t>
                      </a:r>
                      <a:r>
                        <a:rPr lang="en-US" sz="2400" b="1" i="1" baseline="0" dirty="0" smtClean="0">
                          <a:latin typeface="Times New Roman" pitchFamily="18" charset="0"/>
                          <a:cs typeface="Times New Roman" pitchFamily="18" charset="0"/>
                        </a:rPr>
                        <a:t> (v)</a:t>
                      </a:r>
                      <a:endParaRPr lang="en-US" sz="2400" b="1" i="1" dirty="0">
                        <a:latin typeface="Times New Roman" pitchFamily="18" charset="0"/>
                        <a:cs typeface="Times New Roman" pitchFamily="18" charset="0"/>
                      </a:endParaRPr>
                    </a:p>
                  </a:txBody>
                  <a:tcPr/>
                </a:tc>
                <a:tc>
                  <a:txBody>
                    <a:bodyPr/>
                    <a:lstStyle/>
                    <a:p>
                      <a:r>
                        <a:rPr lang="en-US" sz="2400" b="1" i="1" dirty="0" smtClean="0">
                          <a:latin typeface="Times New Roman" pitchFamily="18" charset="0"/>
                          <a:cs typeface="Times New Roman" pitchFamily="18" charset="0"/>
                        </a:rPr>
                        <a:t>Laugh </a:t>
                      </a:r>
                      <a:endParaRPr lang="en-US" sz="2400" b="1" i="1"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i="1" dirty="0" smtClean="0">
                          <a:latin typeface="Times New Roman" pitchFamily="18" charset="0"/>
                          <a:cs typeface="Times New Roman" pitchFamily="18" charset="0"/>
                        </a:rPr>
                        <a:t>Cry </a:t>
                      </a:r>
                      <a:endParaRPr lang="en-US" sz="2400" b="1" i="1" dirty="0">
                        <a:latin typeface="Times New Roman" pitchFamily="18" charset="0"/>
                        <a:cs typeface="Times New Roman" pitchFamily="18" charset="0"/>
                      </a:endParaRPr>
                    </a:p>
                  </a:txBody>
                  <a:tcPr/>
                </a:tc>
              </a:tr>
            </a:tbl>
          </a:graphicData>
        </a:graphic>
      </p:graphicFrame>
      <p:sp>
        <p:nvSpPr>
          <p:cNvPr id="5" name="Rectangle 4"/>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1447800" y="609600"/>
            <a:ext cx="6096000" cy="584775"/>
          </a:xfrm>
          <a:prstGeom prst="rect">
            <a:avLst/>
          </a:prstGeom>
          <a:solidFill>
            <a:schemeClr val="accent4">
              <a:lumMod val="20000"/>
              <a:lumOff val="80000"/>
            </a:schemeClr>
          </a:solidFill>
          <a:ln w="3175">
            <a:solidFill>
              <a:schemeClr val="tx1"/>
            </a:solidFill>
          </a:ln>
        </p:spPr>
        <p:txBody>
          <a:bodyPr wrap="square" rtlCol="0">
            <a:spAutoFit/>
          </a:bodyPr>
          <a:lstStyle/>
          <a:p>
            <a:pPr algn="ctr"/>
            <a:r>
              <a:rPr lang="en-US" sz="3200" b="1" dirty="0" smtClean="0"/>
              <a:t>Individual / Pair works</a:t>
            </a:r>
            <a:endParaRPr lang="en-US" sz="3200" b="1" dirty="0"/>
          </a:p>
        </p:txBody>
      </p:sp>
      <p:pic>
        <p:nvPicPr>
          <p:cNvPr id="4" name="Picture 3" descr="IMG_20140824_112800.jpg"/>
          <p:cNvPicPr>
            <a:picLocks noChangeAspect="1"/>
          </p:cNvPicPr>
          <p:nvPr/>
        </p:nvPicPr>
        <p:blipFill>
          <a:blip r:embed="rId3" cstate="print"/>
          <a:stretch>
            <a:fillRect/>
          </a:stretch>
        </p:blipFill>
        <p:spPr>
          <a:xfrm>
            <a:off x="2590800" y="1524000"/>
            <a:ext cx="3581400" cy="2743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p:cNvSpPr txBox="1"/>
          <p:nvPr/>
        </p:nvSpPr>
        <p:spPr>
          <a:xfrm>
            <a:off x="838200" y="4648200"/>
            <a:ext cx="7543800" cy="1200329"/>
          </a:xfrm>
          <a:prstGeom prst="rect">
            <a:avLst/>
          </a:prstGeom>
          <a:solidFill>
            <a:schemeClr val="accent2">
              <a:lumMod val="40000"/>
              <a:lumOff val="60000"/>
            </a:schemeClr>
          </a:solidFill>
          <a:ln w="3175">
            <a:solidFill>
              <a:schemeClr val="tx1"/>
            </a:solidFill>
          </a:ln>
        </p:spPr>
        <p:txBody>
          <a:bodyPr wrap="square" rtlCol="0">
            <a:spAutoFit/>
          </a:bodyPr>
          <a:lstStyle/>
          <a:p>
            <a:pPr algn="ctr"/>
            <a:r>
              <a:rPr lang="en-US" sz="2400" b="1" dirty="0" smtClean="0"/>
              <a:t>Read the letter carefully and go to section B1. Now match the words in column A with their meaning in column B.</a:t>
            </a:r>
            <a:endParaRPr lang="en-US" sz="2400" b="1" dirty="0"/>
          </a:p>
        </p:txBody>
      </p:sp>
      <p:sp>
        <p:nvSpPr>
          <p:cNvPr id="6" name="Rectangle 5"/>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4)">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676400" y="685800"/>
            <a:ext cx="5638800" cy="584775"/>
          </a:xfrm>
          <a:prstGeom prst="rect">
            <a:avLst/>
          </a:prstGeom>
          <a:solidFill>
            <a:schemeClr val="accent2">
              <a:lumMod val="40000"/>
              <a:lumOff val="60000"/>
            </a:schemeClr>
          </a:solidFill>
          <a:ln w="3175">
            <a:solidFill>
              <a:schemeClr val="tx1"/>
            </a:solidFill>
          </a:ln>
        </p:spPr>
        <p:txBody>
          <a:bodyPr wrap="square" rtlCol="0">
            <a:spAutoFit/>
          </a:bodyPr>
          <a:lstStyle/>
          <a:p>
            <a:pPr algn="ctr"/>
            <a:r>
              <a:rPr lang="en-US" sz="3200" b="1" dirty="0" smtClean="0"/>
              <a:t>Individual / Pair works</a:t>
            </a:r>
            <a:endParaRPr lang="en-US" sz="3200" b="1" dirty="0"/>
          </a:p>
        </p:txBody>
      </p:sp>
      <p:sp>
        <p:nvSpPr>
          <p:cNvPr id="3" name="TextBox 2"/>
          <p:cNvSpPr txBox="1"/>
          <p:nvPr/>
        </p:nvSpPr>
        <p:spPr>
          <a:xfrm>
            <a:off x="1371600" y="4724400"/>
            <a:ext cx="6629400" cy="954107"/>
          </a:xfrm>
          <a:prstGeom prst="rect">
            <a:avLst/>
          </a:prstGeom>
          <a:solidFill>
            <a:schemeClr val="accent3">
              <a:lumMod val="20000"/>
              <a:lumOff val="80000"/>
            </a:schemeClr>
          </a:solidFill>
          <a:ln w="3175">
            <a:solidFill>
              <a:schemeClr val="tx1"/>
            </a:solidFill>
          </a:ln>
        </p:spPr>
        <p:txBody>
          <a:bodyPr wrap="square" rtlCol="0">
            <a:spAutoFit/>
          </a:bodyPr>
          <a:lstStyle/>
          <a:p>
            <a:pPr algn="ctr"/>
            <a:r>
              <a:rPr lang="en-US" sz="2800" b="1" dirty="0" smtClean="0"/>
              <a:t>Listen the Audio, then go to section ‘C’ and fill in the following gaps.</a:t>
            </a:r>
            <a:endParaRPr lang="en-US" sz="2800" b="1" dirty="0"/>
          </a:p>
        </p:txBody>
      </p:sp>
      <p:sp>
        <p:nvSpPr>
          <p:cNvPr id="5" name="Down Arrow Callout 4"/>
          <p:cNvSpPr/>
          <p:nvPr/>
        </p:nvSpPr>
        <p:spPr>
          <a:xfrm>
            <a:off x="3200400" y="1828800"/>
            <a:ext cx="2286000" cy="914400"/>
          </a:xfrm>
          <a:prstGeom prst="downArrowCallout">
            <a:avLst/>
          </a:prstGeom>
          <a:solidFill>
            <a:schemeClr val="accent4">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Click here</a:t>
            </a:r>
            <a:endParaRPr lang="en-US" sz="2800" b="1" dirty="0">
              <a:solidFill>
                <a:srgbClr val="002060"/>
              </a:solidFill>
            </a:endParaRPr>
          </a:p>
        </p:txBody>
      </p:sp>
      <p:graphicFrame>
        <p:nvGraphicFramePr>
          <p:cNvPr id="6" name="Object 5">
            <a:hlinkClick r:id="" action="ppaction://ole?verb=0"/>
          </p:cNvPr>
          <p:cNvGraphicFramePr>
            <a:graphicFrameLocks noChangeAspect="1"/>
          </p:cNvGraphicFramePr>
          <p:nvPr>
            <p:extLst>
              <p:ext uri="{D42A27DB-BD31-4B8C-83A1-F6EECF244321}">
                <p14:modId xmlns:p14="http://schemas.microsoft.com/office/powerpoint/2010/main" val="4183945558"/>
              </p:ext>
            </p:extLst>
          </p:nvPr>
        </p:nvGraphicFramePr>
        <p:xfrm>
          <a:off x="3124200" y="2743200"/>
          <a:ext cx="2197100" cy="1447800"/>
        </p:xfrm>
        <a:graphic>
          <a:graphicData uri="http://schemas.openxmlformats.org/presentationml/2006/ole">
            <mc:AlternateContent xmlns:mc="http://schemas.openxmlformats.org/markup-compatibility/2006">
              <mc:Choice xmlns:v="urn:schemas-microsoft-com:vml" Requires="v">
                <p:oleObj spid="_x0000_s1031" name="Packager Shell Object" showAsIcon="1" r:id="rId4" imgW="1499040" imgH="685800" progId="Package">
                  <p:embed/>
                </p:oleObj>
              </mc:Choice>
              <mc:Fallback>
                <p:oleObj name="Packager Shell Object" showAsIcon="1" r:id="rId4" imgW="1499040" imgH="685800" progId="Package">
                  <p:embed/>
                  <p:pic>
                    <p:nvPicPr>
                      <p:cNvPr id="0" name="Picture 2"/>
                      <p:cNvPicPr>
                        <a:picLocks noChangeAspect="1" noChangeArrowheads="1"/>
                      </p:cNvPicPr>
                      <p:nvPr/>
                    </p:nvPicPr>
                    <p:blipFill>
                      <a:blip r:embed="rId5"/>
                      <a:srcRect/>
                      <a:stretch>
                        <a:fillRect/>
                      </a:stretch>
                    </p:blipFill>
                    <p:spPr bwMode="auto">
                      <a:xfrm>
                        <a:off x="3124200" y="2743200"/>
                        <a:ext cx="2197100" cy="144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Home.jpg"/>
          <p:cNvPicPr>
            <a:picLocks noChangeAspect="1"/>
          </p:cNvPicPr>
          <p:nvPr/>
        </p:nvPicPr>
        <p:blipFill>
          <a:blip r:embed="rId2"/>
          <a:stretch>
            <a:fillRect/>
          </a:stretch>
        </p:blipFill>
        <p:spPr>
          <a:xfrm>
            <a:off x="838200" y="762000"/>
            <a:ext cx="4136571" cy="28599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Cloud Callout 2"/>
          <p:cNvSpPr/>
          <p:nvPr/>
        </p:nvSpPr>
        <p:spPr>
          <a:xfrm>
            <a:off x="5791200" y="609600"/>
            <a:ext cx="2819400" cy="2133600"/>
          </a:xfrm>
          <a:prstGeom prst="cloudCallout">
            <a:avLst>
              <a:gd name="adj1" fmla="val -91186"/>
              <a:gd name="adj2" fmla="val 53269"/>
            </a:avLst>
          </a:prstGeom>
          <a:solidFill>
            <a:schemeClr val="accent3">
              <a:lumMod val="20000"/>
              <a:lumOff val="80000"/>
            </a:schemeClr>
          </a:solidFill>
          <a:ln w="31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70C0"/>
                </a:solidFill>
                <a:latin typeface="Times New Roman" pitchFamily="18" charset="0"/>
                <a:cs typeface="Times New Roman" pitchFamily="18" charset="0"/>
              </a:rPr>
              <a:t>HOME WORK</a:t>
            </a:r>
            <a:endParaRPr lang="en-US" sz="3600" b="1" dirty="0">
              <a:solidFill>
                <a:srgbClr val="0070C0"/>
              </a:solidFill>
              <a:latin typeface="Times New Roman" pitchFamily="18" charset="0"/>
              <a:cs typeface="Times New Roman" pitchFamily="18" charset="0"/>
            </a:endParaRPr>
          </a:p>
        </p:txBody>
      </p:sp>
      <p:sp>
        <p:nvSpPr>
          <p:cNvPr id="4" name="Rectangle 3"/>
          <p:cNvSpPr/>
          <p:nvPr/>
        </p:nvSpPr>
        <p:spPr>
          <a:xfrm>
            <a:off x="990600" y="3810000"/>
            <a:ext cx="7391400" cy="2362200"/>
          </a:xfrm>
          <a:prstGeom prst="rect">
            <a:avLst/>
          </a:prstGeom>
          <a:solidFill>
            <a:schemeClr val="accent4">
              <a:lumMod val="20000"/>
              <a:lumOff val="8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latin typeface="Times New Roman" pitchFamily="18" charset="0"/>
                <a:cs typeface="Times New Roman" pitchFamily="18" charset="0"/>
              </a:rPr>
              <a:t> </a:t>
            </a:r>
            <a:r>
              <a:rPr lang="en-US" sz="3200" b="1" dirty="0" smtClean="0">
                <a:solidFill>
                  <a:srgbClr val="0070C0"/>
                </a:solidFill>
                <a:latin typeface="Times New Roman" pitchFamily="18" charset="0"/>
                <a:cs typeface="Times New Roman" pitchFamily="18" charset="0"/>
              </a:rPr>
              <a:t>Make a dialogue between you and your partner about a ‘Global Citizen’.</a:t>
            </a:r>
            <a:endParaRPr lang="en-US" sz="3200" b="1" dirty="0">
              <a:solidFill>
                <a:srgbClr val="0070C0"/>
              </a:solidFill>
              <a:latin typeface="Times New Roman" pitchFamily="18" charset="0"/>
              <a:cs typeface="Times New Roman" pitchFamily="18" charset="0"/>
            </a:endParaRPr>
          </a:p>
        </p:txBody>
      </p:sp>
      <p:sp>
        <p:nvSpPr>
          <p:cNvPr id="5" name="Rectangle 4"/>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0">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6" name="WordArt 2"/>
          <p:cNvSpPr>
            <a:spLocks noChangeArrowheads="1" noChangeShapeType="1" noTextEdit="1"/>
          </p:cNvSpPr>
          <p:nvPr/>
        </p:nvSpPr>
        <p:spPr bwMode="auto">
          <a:xfrm>
            <a:off x="2667000" y="1981200"/>
            <a:ext cx="3886200" cy="2286000"/>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rtl="0"/>
            <a:r>
              <a:rPr lang="en-US" sz="3600" kern="10" spc="0" dirty="0" smtClean="0">
                <a:ln w="9525">
                  <a:round/>
                  <a:headEnd/>
                  <a:tailEnd/>
                </a:ln>
                <a:gradFill rotWithShape="0">
                  <a:gsLst>
                    <a:gs pos="0">
                      <a:srgbClr val="FFE701"/>
                    </a:gs>
                    <a:gs pos="100000">
                      <a:srgbClr val="FE3E02"/>
                    </a:gs>
                  </a:gsLst>
                  <a:lin ang="5400000" scaled="1"/>
                </a:gradFill>
                <a:effectLst/>
                <a:latin typeface="Impact"/>
              </a:rPr>
              <a:t>THE END</a:t>
            </a:r>
            <a:endParaRPr lang="en-US" sz="3600" kern="10" spc="0" dirty="0">
              <a:ln w="9525">
                <a:round/>
                <a:headEnd/>
                <a:tailEnd/>
              </a:ln>
              <a:gradFill rotWithShape="0">
                <a:gsLst>
                  <a:gs pos="0">
                    <a:srgbClr val="FFE701"/>
                  </a:gs>
                  <a:gs pos="100000">
                    <a:srgbClr val="FE3E02"/>
                  </a:gs>
                </a:gsLst>
                <a:lin ang="5400000" scaled="1"/>
              </a:gradFill>
              <a:effectLst/>
              <a:latin typeface="Impact"/>
            </a:endParaRPr>
          </a:p>
        </p:txBody>
      </p:sp>
      <p:sp>
        <p:nvSpPr>
          <p:cNvPr id="3" name="Rectangle 2"/>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descr="300969_142672782549986_708389158_n.jpg"/>
          <p:cNvPicPr>
            <a:picLocks noChangeAspect="1"/>
          </p:cNvPicPr>
          <p:nvPr/>
        </p:nvPicPr>
        <p:blipFill>
          <a:blip r:embed="rId3"/>
          <a:stretch>
            <a:fillRect/>
          </a:stretch>
        </p:blipFill>
        <p:spPr>
          <a:xfrm>
            <a:off x="1981200" y="838200"/>
            <a:ext cx="4724400" cy="32766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026" name="WordArt 2"/>
          <p:cNvSpPr>
            <a:spLocks noChangeArrowheads="1" noChangeShapeType="1" noTextEdit="1"/>
          </p:cNvSpPr>
          <p:nvPr/>
        </p:nvSpPr>
        <p:spPr bwMode="auto">
          <a:xfrm>
            <a:off x="2057400" y="4114800"/>
            <a:ext cx="4572000" cy="1533525"/>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rtl="0"/>
            <a:r>
              <a:rPr lang="en-US" sz="3600" kern="10" spc="0" dirty="0" smtClean="0">
                <a:ln w="9525">
                  <a:round/>
                  <a:headEnd/>
                  <a:tailEnd/>
                </a:ln>
                <a:gradFill rotWithShape="0">
                  <a:gsLst>
                    <a:gs pos="0">
                      <a:srgbClr val="FFE701"/>
                    </a:gs>
                    <a:gs pos="100000">
                      <a:srgbClr val="FE3E02"/>
                    </a:gs>
                  </a:gsLst>
                  <a:lin ang="5400000" scaled="1"/>
                </a:gradFill>
                <a:effectLst/>
                <a:latin typeface="Impact"/>
              </a:rPr>
              <a:t>WELCOME</a:t>
            </a:r>
            <a:endParaRPr lang="en-US" sz="3600" kern="10" spc="0" dirty="0">
              <a:ln w="9525">
                <a:round/>
                <a:headEnd/>
                <a:tailEnd/>
              </a:ln>
              <a:gradFill rotWithShape="0">
                <a:gsLst>
                  <a:gs pos="0">
                    <a:srgbClr val="FFE701"/>
                  </a:gs>
                  <a:gs pos="100000">
                    <a:srgbClr val="FE3E02"/>
                  </a:gs>
                </a:gsLst>
                <a:lin ang="5400000" scaled="1"/>
              </a:gradFill>
              <a:effectLst/>
              <a:latin typeface="Impact"/>
            </a:endParaRPr>
          </a:p>
        </p:txBody>
      </p:sp>
      <p:sp>
        <p:nvSpPr>
          <p:cNvPr id="3" name="Rectangle 2"/>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0">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urved Up Ribbon 1"/>
          <p:cNvSpPr/>
          <p:nvPr/>
        </p:nvSpPr>
        <p:spPr>
          <a:xfrm>
            <a:off x="1524000" y="609600"/>
            <a:ext cx="5867400" cy="1066800"/>
          </a:xfrm>
          <a:prstGeom prst="ellipseRibbon2">
            <a:avLst/>
          </a:prstGeom>
          <a:solidFill>
            <a:schemeClr val="accent3">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002060"/>
                </a:solidFill>
                <a:latin typeface="Times New Roman" pitchFamily="18" charset="0"/>
                <a:cs typeface="Times New Roman" pitchFamily="18" charset="0"/>
              </a:rPr>
              <a:t>IDENTITY</a:t>
            </a:r>
            <a:endParaRPr lang="en-US" sz="4000" b="1" dirty="0">
              <a:solidFill>
                <a:srgbClr val="002060"/>
              </a:solidFill>
              <a:latin typeface="Times New Roman" pitchFamily="18" charset="0"/>
              <a:cs typeface="Times New Roman" pitchFamily="18" charset="0"/>
            </a:endParaRPr>
          </a:p>
        </p:txBody>
      </p:sp>
      <p:pic>
        <p:nvPicPr>
          <p:cNvPr id="3" name="Picture 2" descr="Myself.jpg"/>
          <p:cNvPicPr>
            <a:picLocks noChangeAspect="1"/>
          </p:cNvPicPr>
          <p:nvPr/>
        </p:nvPicPr>
        <p:blipFill>
          <a:blip r:embed="rId2"/>
          <a:stretch>
            <a:fillRect/>
          </a:stretch>
        </p:blipFill>
        <p:spPr>
          <a:xfrm>
            <a:off x="1600200" y="2209800"/>
            <a:ext cx="1496291" cy="206137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4" name="Picture 3" descr="hg.jpg"/>
          <p:cNvPicPr>
            <a:picLocks noChangeAspect="1"/>
          </p:cNvPicPr>
          <p:nvPr/>
        </p:nvPicPr>
        <p:blipFill>
          <a:blip r:embed="rId3"/>
          <a:stretch>
            <a:fillRect/>
          </a:stretch>
        </p:blipFill>
        <p:spPr>
          <a:xfrm>
            <a:off x="5997868" y="2209800"/>
            <a:ext cx="1488782" cy="20574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6" name="TextBox 5"/>
          <p:cNvSpPr txBox="1"/>
          <p:nvPr/>
        </p:nvSpPr>
        <p:spPr>
          <a:xfrm>
            <a:off x="990600" y="4648200"/>
            <a:ext cx="3429000" cy="1292662"/>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400" dirty="0" smtClean="0">
                <a:latin typeface="Times New Roman" pitchFamily="18" charset="0"/>
                <a:cs typeface="Times New Roman" pitchFamily="18" charset="0"/>
              </a:rPr>
              <a:t>SK. Md. </a:t>
            </a:r>
            <a:r>
              <a:rPr lang="en-US" sz="2400" dirty="0" err="1" smtClean="0">
                <a:latin typeface="Times New Roman" pitchFamily="18" charset="0"/>
                <a:cs typeface="Times New Roman" pitchFamily="18" charset="0"/>
              </a:rPr>
              <a:t>Harunar</a:t>
            </a:r>
            <a:r>
              <a:rPr lang="en-US" sz="2400" dirty="0" smtClean="0">
                <a:latin typeface="Times New Roman" pitchFamily="18" charset="0"/>
                <a:cs typeface="Times New Roman" pitchFamily="18" charset="0"/>
              </a:rPr>
              <a:t> Rashid</a:t>
            </a:r>
            <a:endParaRPr lang="en-US" dirty="0" smtClean="0">
              <a:latin typeface="Times New Roman" pitchFamily="18" charset="0"/>
              <a:cs typeface="Times New Roman" pitchFamily="18" charset="0"/>
            </a:endParaRPr>
          </a:p>
          <a:p>
            <a:pPr algn="ctr"/>
            <a:r>
              <a:rPr lang="en-US" dirty="0" smtClean="0">
                <a:latin typeface="Times New Roman" pitchFamily="18" charset="0"/>
                <a:cs typeface="Times New Roman" pitchFamily="18" charset="0"/>
              </a:rPr>
              <a:t>Senior Assist: Teacher</a:t>
            </a:r>
          </a:p>
          <a:p>
            <a:pPr algn="ctr"/>
            <a:r>
              <a:rPr lang="en-US" dirty="0" err="1" smtClean="0">
                <a:latin typeface="Times New Roman" pitchFamily="18" charset="0"/>
                <a:cs typeface="Times New Roman" pitchFamily="18" charset="0"/>
              </a:rPr>
              <a:t>Sonatola</a:t>
            </a:r>
            <a:r>
              <a:rPr lang="en-US" dirty="0" smtClean="0">
                <a:latin typeface="Times New Roman" pitchFamily="18" charset="0"/>
                <a:cs typeface="Times New Roman" pitchFamily="18" charset="0"/>
              </a:rPr>
              <a:t> Model High School,      </a:t>
            </a:r>
            <a:r>
              <a:rPr lang="en-US" dirty="0" err="1" smtClean="0">
                <a:latin typeface="Times New Roman" pitchFamily="18" charset="0"/>
                <a:cs typeface="Times New Roman" pitchFamily="18" charset="0"/>
              </a:rPr>
              <a:t>Sonatola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Bogra</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7" name="TextBox 6"/>
          <p:cNvSpPr txBox="1"/>
          <p:nvPr/>
        </p:nvSpPr>
        <p:spPr>
          <a:xfrm>
            <a:off x="5181600" y="4648200"/>
            <a:ext cx="3200400" cy="1200329"/>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dirty="0" smtClean="0">
                <a:latin typeface="Times New Roman" pitchFamily="18" charset="0"/>
                <a:cs typeface="Times New Roman" pitchFamily="18" charset="0"/>
              </a:rPr>
              <a:t>ENGLISH FOR TODAY</a:t>
            </a:r>
          </a:p>
          <a:p>
            <a:pPr algn="ctr"/>
            <a:r>
              <a:rPr lang="en-US" dirty="0" smtClean="0">
                <a:latin typeface="Times New Roman" pitchFamily="18" charset="0"/>
                <a:cs typeface="Times New Roman" pitchFamily="18" charset="0"/>
              </a:rPr>
              <a:t>CLASS : SIX</a:t>
            </a:r>
          </a:p>
          <a:p>
            <a:pPr algn="ctr"/>
            <a:r>
              <a:rPr lang="en-US" dirty="0" smtClean="0">
                <a:latin typeface="Times New Roman" pitchFamily="18" charset="0"/>
                <a:cs typeface="Times New Roman" pitchFamily="18" charset="0"/>
              </a:rPr>
              <a:t>UNIT  ----</a:t>
            </a:r>
          </a:p>
          <a:p>
            <a:pPr algn="ctr"/>
            <a:r>
              <a:rPr lang="en-US" dirty="0" smtClean="0">
                <a:latin typeface="Times New Roman" pitchFamily="18" charset="0"/>
                <a:cs typeface="Times New Roman" pitchFamily="18" charset="0"/>
              </a:rPr>
              <a:t>LESSON – 25</a:t>
            </a:r>
          </a:p>
        </p:txBody>
      </p:sp>
      <p:pic>
        <p:nvPicPr>
          <p:cNvPr id="8" name="Picture 7" descr="School.jpg"/>
          <p:cNvPicPr>
            <a:picLocks noChangeAspect="1"/>
          </p:cNvPicPr>
          <p:nvPr/>
        </p:nvPicPr>
        <p:blipFill>
          <a:blip r:embed="rId4" cstate="print"/>
          <a:stretch>
            <a:fillRect/>
          </a:stretch>
        </p:blipFill>
        <p:spPr>
          <a:xfrm>
            <a:off x="3657600" y="2438400"/>
            <a:ext cx="1987296" cy="13190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Rectangle 8"/>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2000" fill="hold"/>
                                        <p:tgtEl>
                                          <p:spTgt spid="3"/>
                                        </p:tgtEl>
                                        <p:attrNameLst>
                                          <p:attrName>ppt_x</p:attrName>
                                        </p:attrNameLst>
                                      </p:cBhvr>
                                      <p:tavLst>
                                        <p:tav tm="0">
                                          <p:val>
                                            <p:strVal val="1+#ppt_w/2"/>
                                          </p:val>
                                        </p:tav>
                                        <p:tav tm="100000">
                                          <p:val>
                                            <p:strVal val="#ppt_x"/>
                                          </p:val>
                                        </p:tav>
                                      </p:tavLst>
                                    </p:anim>
                                    <p:anim calcmode="lin" valueType="num">
                                      <p:cBhvr additive="base">
                                        <p:cTn id="14" dur="2000" fill="hold"/>
                                        <p:tgtEl>
                                          <p:spTgt spid="3"/>
                                        </p:tgtEl>
                                        <p:attrNameLst>
                                          <p:attrName>ppt_y</p:attrName>
                                        </p:attrNameLst>
                                      </p:cBhvr>
                                      <p:tavLst>
                                        <p:tav tm="0">
                                          <p:val>
                                            <p:strVal val="0-#ppt_h/2"/>
                                          </p:val>
                                        </p:tav>
                                        <p:tav tm="100000">
                                          <p:val>
                                            <p:strVal val="#ppt_y"/>
                                          </p:val>
                                        </p:tav>
                                      </p:tavLst>
                                    </p:anim>
                                  </p:childTnLst>
                                </p:cTn>
                              </p:par>
                              <p:par>
                                <p:cTn id="15" presetID="2" presetClass="entr" presetSubtype="9"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2000" fill="hold"/>
                                        <p:tgtEl>
                                          <p:spTgt spid="4"/>
                                        </p:tgtEl>
                                        <p:attrNameLst>
                                          <p:attrName>ppt_x</p:attrName>
                                        </p:attrNameLst>
                                      </p:cBhvr>
                                      <p:tavLst>
                                        <p:tav tm="0">
                                          <p:val>
                                            <p:strVal val="0-#ppt_w/2"/>
                                          </p:val>
                                        </p:tav>
                                        <p:tav tm="100000">
                                          <p:val>
                                            <p:strVal val="#ppt_x"/>
                                          </p:val>
                                        </p:tav>
                                      </p:tavLst>
                                    </p:anim>
                                    <p:anim calcmode="lin" valueType="num">
                                      <p:cBhvr additive="base">
                                        <p:cTn id="18" dur="2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2000" fill="hold"/>
                                        <p:tgtEl>
                                          <p:spTgt spid="6"/>
                                        </p:tgtEl>
                                        <p:attrNameLst>
                                          <p:attrName>ppt_x</p:attrName>
                                        </p:attrNameLst>
                                      </p:cBhvr>
                                      <p:tavLst>
                                        <p:tav tm="0">
                                          <p:val>
                                            <p:strVal val="1+#ppt_w/2"/>
                                          </p:val>
                                        </p:tav>
                                        <p:tav tm="100000">
                                          <p:val>
                                            <p:strVal val="#ppt_x"/>
                                          </p:val>
                                        </p:tav>
                                      </p:tavLst>
                                    </p:anim>
                                    <p:anim calcmode="lin" valueType="num">
                                      <p:cBhvr additive="base">
                                        <p:cTn id="24" dur="20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2000" fill="hold"/>
                                        <p:tgtEl>
                                          <p:spTgt spid="7"/>
                                        </p:tgtEl>
                                        <p:attrNameLst>
                                          <p:attrName>ppt_x</p:attrName>
                                        </p:attrNameLst>
                                      </p:cBhvr>
                                      <p:tavLst>
                                        <p:tav tm="0">
                                          <p:val>
                                            <p:strVal val="0-#ppt_w/2"/>
                                          </p:val>
                                        </p:tav>
                                        <p:tav tm="100000">
                                          <p:val>
                                            <p:strVal val="#ppt_x"/>
                                          </p:val>
                                        </p:tav>
                                      </p:tavLst>
                                    </p:anim>
                                    <p:anim calcmode="lin" valueType="num">
                                      <p:cBhvr additive="base">
                                        <p:cTn id="28"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own Arrow Callout 3"/>
          <p:cNvSpPr/>
          <p:nvPr/>
        </p:nvSpPr>
        <p:spPr>
          <a:xfrm>
            <a:off x="2362200" y="304800"/>
            <a:ext cx="4724400" cy="990600"/>
          </a:xfrm>
          <a:prstGeom prst="downArrowCallout">
            <a:avLst>
              <a:gd name="adj1" fmla="val 25000"/>
              <a:gd name="adj2" fmla="val 23462"/>
              <a:gd name="adj3" fmla="val 25000"/>
              <a:gd name="adj4" fmla="val 64977"/>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itchFamily="18" charset="0"/>
                <a:cs typeface="Times New Roman" pitchFamily="18" charset="0"/>
              </a:rPr>
              <a:t>Pre-Knowledge test:</a:t>
            </a:r>
            <a:endParaRPr lang="en-US" sz="3200" dirty="0">
              <a:latin typeface="Times New Roman" pitchFamily="18" charset="0"/>
              <a:cs typeface="Times New Roman" pitchFamily="18" charset="0"/>
            </a:endParaRPr>
          </a:p>
        </p:txBody>
      </p:sp>
      <p:sp>
        <p:nvSpPr>
          <p:cNvPr id="5" name="Rectangle 4"/>
          <p:cNvSpPr/>
          <p:nvPr/>
        </p:nvSpPr>
        <p:spPr>
          <a:xfrm>
            <a:off x="990600" y="5257800"/>
            <a:ext cx="7391400" cy="838200"/>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itchFamily="18" charset="0"/>
                <a:cs typeface="Times New Roman" pitchFamily="18" charset="0"/>
              </a:rPr>
              <a:t>Who is he and what is he doing ?</a:t>
            </a:r>
            <a:endParaRPr lang="en-US" sz="3200" dirty="0">
              <a:latin typeface="Times New Roman" pitchFamily="18" charset="0"/>
              <a:cs typeface="Times New Roman" pitchFamily="18" charset="0"/>
            </a:endParaRPr>
          </a:p>
        </p:txBody>
      </p:sp>
      <p:sp>
        <p:nvSpPr>
          <p:cNvPr id="6" name="Rectangle 5"/>
          <p:cNvSpPr/>
          <p:nvPr/>
        </p:nvSpPr>
        <p:spPr>
          <a:xfrm>
            <a:off x="990600" y="5257800"/>
            <a:ext cx="7391400" cy="1066800"/>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itchFamily="18" charset="0"/>
                <a:cs typeface="Times New Roman" pitchFamily="18" charset="0"/>
              </a:rPr>
              <a:t>He is a Bangladeshi army and feeding an African baby who lives in Congo.</a:t>
            </a:r>
            <a:endParaRPr lang="en-US" sz="3200" dirty="0">
              <a:latin typeface="Times New Roman" pitchFamily="18" charset="0"/>
              <a:cs typeface="Times New Roman" pitchFamily="18" charset="0"/>
            </a:endParaRPr>
          </a:p>
        </p:txBody>
      </p:sp>
      <p:pic>
        <p:nvPicPr>
          <p:cNvPr id="7" name="Picture 6" descr="army.jpg"/>
          <p:cNvPicPr>
            <a:picLocks noChangeAspect="1"/>
          </p:cNvPicPr>
          <p:nvPr/>
        </p:nvPicPr>
        <p:blipFill>
          <a:blip r:embed="rId3"/>
          <a:stretch>
            <a:fillRect/>
          </a:stretch>
        </p:blipFill>
        <p:spPr>
          <a:xfrm>
            <a:off x="1600200" y="1219200"/>
            <a:ext cx="6330779" cy="3901440"/>
          </a:xfrm>
          <a:prstGeom prst="rect">
            <a:avLst/>
          </a:prstGeom>
        </p:spPr>
      </p:pic>
      <p:sp>
        <p:nvSpPr>
          <p:cNvPr id="8" name="Rectangle 7"/>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0-#ppt_w/2"/>
                                          </p:val>
                                        </p:tav>
                                        <p:tav tm="100000">
                                          <p:val>
                                            <p:strVal val="#ppt_x"/>
                                          </p:val>
                                        </p:tav>
                                      </p:tavLst>
                                    </p:anim>
                                    <p:anim calcmode="lin" valueType="num">
                                      <p:cBhvr additive="base">
                                        <p:cTn id="14"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2000" fill="hold"/>
                                        <p:tgtEl>
                                          <p:spTgt spid="6"/>
                                        </p:tgtEl>
                                        <p:attrNameLst>
                                          <p:attrName>ppt_x</p:attrName>
                                        </p:attrNameLst>
                                      </p:cBhvr>
                                      <p:tavLst>
                                        <p:tav tm="0">
                                          <p:val>
                                            <p:strVal val="1+#ppt_w/2"/>
                                          </p:val>
                                        </p:tav>
                                        <p:tav tm="100000">
                                          <p:val>
                                            <p:strVal val="#ppt_x"/>
                                          </p:val>
                                        </p:tav>
                                      </p:tavLst>
                                    </p:anim>
                                    <p:anim calcmode="lin" valueType="num">
                                      <p:cBhvr additive="base">
                                        <p:cTn id="20" dur="2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own Arrow Callout 1"/>
          <p:cNvSpPr/>
          <p:nvPr/>
        </p:nvSpPr>
        <p:spPr>
          <a:xfrm>
            <a:off x="2362200" y="609600"/>
            <a:ext cx="4800600" cy="990600"/>
          </a:xfrm>
          <a:prstGeom prst="downArrowCallout">
            <a:avLst>
              <a:gd name="adj1" fmla="val 25000"/>
              <a:gd name="adj2" fmla="val 23462"/>
              <a:gd name="adj3" fmla="val 25000"/>
              <a:gd name="adj4" fmla="val 64977"/>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itchFamily="18" charset="0"/>
                <a:cs typeface="Times New Roman" pitchFamily="18" charset="0"/>
              </a:rPr>
              <a:t>Pre-knowledge test</a:t>
            </a:r>
            <a:endParaRPr lang="en-US" sz="3200" dirty="0">
              <a:latin typeface="Times New Roman" pitchFamily="18" charset="0"/>
              <a:cs typeface="Times New Roman" pitchFamily="18" charset="0"/>
            </a:endParaRPr>
          </a:p>
        </p:txBody>
      </p:sp>
      <p:pic>
        <p:nvPicPr>
          <p:cNvPr id="4" name="Picture 3" descr="mt3.jpg"/>
          <p:cNvPicPr>
            <a:picLocks noChangeAspect="1"/>
          </p:cNvPicPr>
          <p:nvPr/>
        </p:nvPicPr>
        <p:blipFill>
          <a:blip r:embed="rId3"/>
          <a:stretch>
            <a:fillRect/>
          </a:stretch>
        </p:blipFill>
        <p:spPr>
          <a:xfrm>
            <a:off x="2514600" y="1600200"/>
            <a:ext cx="4439798" cy="3124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1066800" y="4953000"/>
            <a:ext cx="7315200" cy="990600"/>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itchFamily="18" charset="0"/>
                <a:cs typeface="Times New Roman" pitchFamily="18" charset="0"/>
              </a:rPr>
              <a:t>Who is she  and what is she doing ?</a:t>
            </a:r>
            <a:endParaRPr lang="en-US" sz="3200" dirty="0">
              <a:latin typeface="Times New Roman" pitchFamily="18" charset="0"/>
              <a:cs typeface="Times New Roman" pitchFamily="18" charset="0"/>
            </a:endParaRPr>
          </a:p>
        </p:txBody>
      </p:sp>
      <p:sp>
        <p:nvSpPr>
          <p:cNvPr id="6" name="Rectangle 5"/>
          <p:cNvSpPr/>
          <p:nvPr/>
        </p:nvSpPr>
        <p:spPr>
          <a:xfrm>
            <a:off x="1066800" y="4876800"/>
            <a:ext cx="7315200" cy="1295400"/>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itchFamily="18" charset="0"/>
                <a:cs typeface="Times New Roman" pitchFamily="18" charset="0"/>
              </a:rPr>
              <a:t>She is Mother Teresa and folding a baby in the arms from an orphan.</a:t>
            </a:r>
            <a:endParaRPr lang="en-US" sz="3200" dirty="0">
              <a:latin typeface="Times New Roman" pitchFamily="18" charset="0"/>
              <a:cs typeface="Times New Roman" pitchFamily="18" charset="0"/>
            </a:endParaRPr>
          </a:p>
        </p:txBody>
      </p:sp>
      <p:sp>
        <p:nvSpPr>
          <p:cNvPr id="7" name="Rectangle 6"/>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2000" fill="hold"/>
                                        <p:tgtEl>
                                          <p:spTgt spid="4"/>
                                        </p:tgtEl>
                                        <p:attrNameLst>
                                          <p:attrName>ppt_w</p:attrName>
                                        </p:attrNameLst>
                                      </p:cBhvr>
                                      <p:tavLst>
                                        <p:tav tm="0">
                                          <p:val>
                                            <p:fltVal val="0"/>
                                          </p:val>
                                        </p:tav>
                                        <p:tav tm="100000">
                                          <p:val>
                                            <p:strVal val="#ppt_w"/>
                                          </p:val>
                                        </p:tav>
                                      </p:tavLst>
                                    </p:anim>
                                    <p:anim calcmode="lin" valueType="num">
                                      <p:cBhvr>
                                        <p:cTn id="14" dur="2000" fill="hold"/>
                                        <p:tgtEl>
                                          <p:spTgt spid="4"/>
                                        </p:tgtEl>
                                        <p:attrNameLst>
                                          <p:attrName>ppt_h</p:attrName>
                                        </p:attrNameLst>
                                      </p:cBhvr>
                                      <p:tavLst>
                                        <p:tav tm="0">
                                          <p:val>
                                            <p:fltVal val="0"/>
                                          </p:val>
                                        </p:tav>
                                        <p:tav tm="100000">
                                          <p:val>
                                            <p:strVal val="#ppt_h"/>
                                          </p:val>
                                        </p:tav>
                                      </p:tavLst>
                                    </p:anim>
                                    <p:animEffect transition="in" filter="fade">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2000" fill="hold"/>
                                        <p:tgtEl>
                                          <p:spTgt spid="5"/>
                                        </p:tgtEl>
                                        <p:attrNameLst>
                                          <p:attrName>ppt_x</p:attrName>
                                        </p:attrNameLst>
                                      </p:cBhvr>
                                      <p:tavLst>
                                        <p:tav tm="0">
                                          <p:val>
                                            <p:strVal val="0-#ppt_w/2"/>
                                          </p:val>
                                        </p:tav>
                                        <p:tav tm="100000">
                                          <p:val>
                                            <p:strVal val="#ppt_x"/>
                                          </p:val>
                                        </p:tav>
                                      </p:tavLst>
                                    </p:anim>
                                    <p:anim calcmode="lin" valueType="num">
                                      <p:cBhvr additive="base">
                                        <p:cTn id="21"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2000" fill="hold"/>
                                        <p:tgtEl>
                                          <p:spTgt spid="6"/>
                                        </p:tgtEl>
                                        <p:attrNameLst>
                                          <p:attrName>ppt_x</p:attrName>
                                        </p:attrNameLst>
                                      </p:cBhvr>
                                      <p:tavLst>
                                        <p:tav tm="0">
                                          <p:val>
                                            <p:strVal val="1+#ppt_w/2"/>
                                          </p:val>
                                        </p:tav>
                                        <p:tav tm="100000">
                                          <p:val>
                                            <p:strVal val="#ppt_x"/>
                                          </p:val>
                                        </p:tav>
                                      </p:tavLst>
                                    </p:anim>
                                    <p:anim calcmode="lin" valueType="num">
                                      <p:cBhvr additive="base">
                                        <p:cTn id="27" dur="2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own Arrow Callout 1"/>
          <p:cNvSpPr/>
          <p:nvPr/>
        </p:nvSpPr>
        <p:spPr>
          <a:xfrm>
            <a:off x="2514600" y="609600"/>
            <a:ext cx="4572000" cy="990600"/>
          </a:xfrm>
          <a:prstGeom prst="downArrowCallout">
            <a:avLst>
              <a:gd name="adj1" fmla="val 25000"/>
              <a:gd name="adj2" fmla="val 23462"/>
              <a:gd name="adj3" fmla="val 25000"/>
              <a:gd name="adj4" fmla="val 64977"/>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itchFamily="18" charset="0"/>
                <a:cs typeface="Times New Roman" pitchFamily="18" charset="0"/>
              </a:rPr>
              <a:t>Pre-knowledge test</a:t>
            </a:r>
            <a:endParaRPr lang="en-US" sz="3200" dirty="0">
              <a:latin typeface="Times New Roman" pitchFamily="18" charset="0"/>
              <a:cs typeface="Times New Roman" pitchFamily="18" charset="0"/>
            </a:endParaRPr>
          </a:p>
        </p:txBody>
      </p:sp>
      <p:sp>
        <p:nvSpPr>
          <p:cNvPr id="5" name="Rectangle 4"/>
          <p:cNvSpPr/>
          <p:nvPr/>
        </p:nvSpPr>
        <p:spPr>
          <a:xfrm>
            <a:off x="1066800" y="4953000"/>
            <a:ext cx="7315200" cy="990600"/>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itchFamily="18" charset="0"/>
                <a:cs typeface="Times New Roman" pitchFamily="18" charset="0"/>
              </a:rPr>
              <a:t>Who is she  and what is she doing ?</a:t>
            </a:r>
            <a:endParaRPr lang="en-US" sz="3200" dirty="0">
              <a:latin typeface="Times New Roman" pitchFamily="18" charset="0"/>
              <a:cs typeface="Times New Roman" pitchFamily="18" charset="0"/>
            </a:endParaRPr>
          </a:p>
        </p:txBody>
      </p:sp>
      <p:sp>
        <p:nvSpPr>
          <p:cNvPr id="6" name="Rectangle 5"/>
          <p:cNvSpPr/>
          <p:nvPr/>
        </p:nvSpPr>
        <p:spPr>
          <a:xfrm>
            <a:off x="1066800" y="4800600"/>
            <a:ext cx="7315200" cy="1295400"/>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itchFamily="18" charset="0"/>
                <a:cs typeface="Times New Roman" pitchFamily="18" charset="0"/>
              </a:rPr>
              <a:t>She is an Indian nurse and nursing an African baby who lives in Congo.</a:t>
            </a:r>
            <a:endParaRPr lang="en-US" sz="3200" dirty="0">
              <a:latin typeface="Times New Roman" pitchFamily="18" charset="0"/>
              <a:cs typeface="Times New Roman" pitchFamily="18" charset="0"/>
            </a:endParaRPr>
          </a:p>
        </p:txBody>
      </p:sp>
      <p:pic>
        <p:nvPicPr>
          <p:cNvPr id="7" name="Picture 6" descr="congo1.jpg"/>
          <p:cNvPicPr>
            <a:picLocks noChangeAspect="1"/>
          </p:cNvPicPr>
          <p:nvPr/>
        </p:nvPicPr>
        <p:blipFill>
          <a:blip r:embed="rId3"/>
          <a:stretch>
            <a:fillRect/>
          </a:stretch>
        </p:blipFill>
        <p:spPr>
          <a:xfrm>
            <a:off x="1981200" y="1676400"/>
            <a:ext cx="5334000" cy="2971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2000" fill="hold"/>
                                        <p:tgtEl>
                                          <p:spTgt spid="7"/>
                                        </p:tgtEl>
                                        <p:attrNameLst>
                                          <p:attrName>ppt_w</p:attrName>
                                        </p:attrNameLst>
                                      </p:cBhvr>
                                      <p:tavLst>
                                        <p:tav tm="0">
                                          <p:val>
                                            <p:fltVal val="0"/>
                                          </p:val>
                                        </p:tav>
                                        <p:tav tm="100000">
                                          <p:val>
                                            <p:strVal val="#ppt_w"/>
                                          </p:val>
                                        </p:tav>
                                      </p:tavLst>
                                    </p:anim>
                                    <p:anim calcmode="lin" valueType="num">
                                      <p:cBhvr>
                                        <p:cTn id="14" dur="2000" fill="hold"/>
                                        <p:tgtEl>
                                          <p:spTgt spid="7"/>
                                        </p:tgtEl>
                                        <p:attrNameLst>
                                          <p:attrName>ppt_h</p:attrName>
                                        </p:attrNameLst>
                                      </p:cBhvr>
                                      <p:tavLst>
                                        <p:tav tm="0">
                                          <p:val>
                                            <p:fltVal val="0"/>
                                          </p:val>
                                        </p:tav>
                                        <p:tav tm="100000">
                                          <p:val>
                                            <p:strVal val="#ppt_h"/>
                                          </p:val>
                                        </p:tav>
                                      </p:tavLst>
                                    </p:anim>
                                    <p:animEffect transition="in" filter="fade">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2000" fill="hold"/>
                                        <p:tgtEl>
                                          <p:spTgt spid="5"/>
                                        </p:tgtEl>
                                        <p:attrNameLst>
                                          <p:attrName>ppt_x</p:attrName>
                                        </p:attrNameLst>
                                      </p:cBhvr>
                                      <p:tavLst>
                                        <p:tav tm="0">
                                          <p:val>
                                            <p:strVal val="0-#ppt_w/2"/>
                                          </p:val>
                                        </p:tav>
                                        <p:tav tm="100000">
                                          <p:val>
                                            <p:strVal val="#ppt_x"/>
                                          </p:val>
                                        </p:tav>
                                      </p:tavLst>
                                    </p:anim>
                                    <p:anim calcmode="lin" valueType="num">
                                      <p:cBhvr additive="base">
                                        <p:cTn id="21"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2000" fill="hold"/>
                                        <p:tgtEl>
                                          <p:spTgt spid="6"/>
                                        </p:tgtEl>
                                        <p:attrNameLst>
                                          <p:attrName>ppt_x</p:attrName>
                                        </p:attrNameLst>
                                      </p:cBhvr>
                                      <p:tavLst>
                                        <p:tav tm="0">
                                          <p:val>
                                            <p:strVal val="1+#ppt_w/2"/>
                                          </p:val>
                                        </p:tav>
                                        <p:tav tm="100000">
                                          <p:val>
                                            <p:strVal val="#ppt_x"/>
                                          </p:val>
                                        </p:tav>
                                      </p:tavLst>
                                    </p:anim>
                                    <p:anim calcmode="lin" valueType="num">
                                      <p:cBhvr additive="base">
                                        <p:cTn id="27" dur="2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066800" y="4343400"/>
            <a:ext cx="7086600" cy="1828800"/>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Times New Roman" pitchFamily="18" charset="0"/>
                <a:cs typeface="Times New Roman" pitchFamily="18" charset="0"/>
              </a:rPr>
              <a:t>T: My dear students  can you imagine  why they are doing so ? Though they are not citizen of the same country.</a:t>
            </a:r>
            <a:endParaRPr lang="en-US" sz="2800" dirty="0">
              <a:latin typeface="Times New Roman" pitchFamily="18" charset="0"/>
              <a:cs typeface="Times New Roman" pitchFamily="18" charset="0"/>
            </a:endParaRPr>
          </a:p>
        </p:txBody>
      </p:sp>
      <p:pic>
        <p:nvPicPr>
          <p:cNvPr id="4" name="Picture 3" descr="mt3.jpg"/>
          <p:cNvPicPr>
            <a:picLocks noChangeAspect="1"/>
          </p:cNvPicPr>
          <p:nvPr/>
        </p:nvPicPr>
        <p:blipFill>
          <a:blip r:embed="rId3"/>
          <a:stretch>
            <a:fillRect/>
          </a:stretch>
        </p:blipFill>
        <p:spPr>
          <a:xfrm>
            <a:off x="533400" y="1219200"/>
            <a:ext cx="2438400" cy="2362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descr="congo1.jpg"/>
          <p:cNvPicPr>
            <a:picLocks noChangeAspect="1"/>
          </p:cNvPicPr>
          <p:nvPr/>
        </p:nvPicPr>
        <p:blipFill>
          <a:blip r:embed="rId4"/>
          <a:stretch>
            <a:fillRect/>
          </a:stretch>
        </p:blipFill>
        <p:spPr>
          <a:xfrm>
            <a:off x="6096000" y="1219200"/>
            <a:ext cx="2286000" cy="2286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Rectangle 5"/>
          <p:cNvSpPr/>
          <p:nvPr/>
        </p:nvSpPr>
        <p:spPr>
          <a:xfrm>
            <a:off x="1066800" y="4343400"/>
            <a:ext cx="7086600" cy="1828800"/>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Times New Roman" pitchFamily="18" charset="0"/>
                <a:cs typeface="Times New Roman" pitchFamily="18" charset="0"/>
              </a:rPr>
              <a:t>S:  Sir, I mean, at present we live in a global village, so they are doing that. </a:t>
            </a:r>
            <a:endParaRPr lang="en-US" sz="2800" dirty="0">
              <a:latin typeface="Times New Roman" pitchFamily="18" charset="0"/>
              <a:cs typeface="Times New Roman" pitchFamily="18" charset="0"/>
            </a:endParaRPr>
          </a:p>
        </p:txBody>
      </p:sp>
      <p:pic>
        <p:nvPicPr>
          <p:cNvPr id="7" name="Picture 6" descr="army.jpg"/>
          <p:cNvPicPr>
            <a:picLocks noChangeAspect="1"/>
          </p:cNvPicPr>
          <p:nvPr/>
        </p:nvPicPr>
        <p:blipFill>
          <a:blip r:embed="rId5"/>
          <a:stretch>
            <a:fillRect/>
          </a:stretch>
        </p:blipFill>
        <p:spPr>
          <a:xfrm>
            <a:off x="3200400" y="762000"/>
            <a:ext cx="2596978" cy="3200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Rectangle 7"/>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0-#ppt_w/2"/>
                                          </p:val>
                                        </p:tav>
                                        <p:tav tm="100000">
                                          <p:val>
                                            <p:strVal val="#ppt_x"/>
                                          </p:val>
                                        </p:tav>
                                      </p:tavLst>
                                    </p:anim>
                                    <p:anim calcmode="lin" valueType="num">
                                      <p:cBhvr additive="base">
                                        <p:cTn id="12"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slide(fromLeft)">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2"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lide(fromRight)">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Wave 2"/>
          <p:cNvSpPr/>
          <p:nvPr/>
        </p:nvSpPr>
        <p:spPr>
          <a:xfrm>
            <a:off x="838200" y="2133600"/>
            <a:ext cx="7162800" cy="4038600"/>
          </a:xfrm>
          <a:prstGeom prst="wave">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bg1"/>
                </a:solidFill>
                <a:latin typeface="Times New Roman" pitchFamily="18" charset="0"/>
                <a:cs typeface="Times New Roman" pitchFamily="18" charset="0"/>
              </a:rPr>
              <a:t>So Today we shall discuss about  </a:t>
            </a:r>
          </a:p>
          <a:p>
            <a:pPr algn="ctr"/>
            <a:r>
              <a:rPr lang="en-US" sz="4400" dirty="0" smtClean="0">
                <a:solidFill>
                  <a:srgbClr val="FFFF00"/>
                </a:solidFill>
                <a:latin typeface="Colonna MT" pitchFamily="82" charset="0"/>
                <a:cs typeface="Times New Roman" pitchFamily="18" charset="0"/>
              </a:rPr>
              <a:t>WE LIVE IN A GLOBAL VILLAGE.</a:t>
            </a:r>
            <a:endParaRPr lang="en-US" sz="4400" dirty="0">
              <a:solidFill>
                <a:srgbClr val="FFFF00"/>
              </a:solidFill>
              <a:latin typeface="Colonna MT" pitchFamily="82" charset="0"/>
              <a:cs typeface="Times New Roman" pitchFamily="18" charset="0"/>
            </a:endParaRPr>
          </a:p>
        </p:txBody>
      </p:sp>
      <p:sp>
        <p:nvSpPr>
          <p:cNvPr id="4" name="Cloud Callout 3"/>
          <p:cNvSpPr/>
          <p:nvPr/>
        </p:nvSpPr>
        <p:spPr>
          <a:xfrm>
            <a:off x="4114800" y="381000"/>
            <a:ext cx="4114800" cy="2362200"/>
          </a:xfrm>
          <a:prstGeom prst="cloudCallout">
            <a:avLst>
              <a:gd name="adj1" fmla="val -91849"/>
              <a:gd name="adj2" fmla="val 92926"/>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7030A0"/>
                </a:solidFill>
                <a:latin typeface="Elephant" pitchFamily="18" charset="0"/>
                <a:cs typeface="Times New Roman" pitchFamily="18" charset="0"/>
              </a:rPr>
              <a:t>Lesson Declaration</a:t>
            </a:r>
            <a:endParaRPr lang="en-US" sz="3200" dirty="0">
              <a:solidFill>
                <a:srgbClr val="7030A0"/>
              </a:solidFill>
              <a:latin typeface="Elephant" pitchFamily="18" charset="0"/>
              <a:cs typeface="Times New Roman" pitchFamily="18" charset="0"/>
            </a:endParaRPr>
          </a:p>
        </p:txBody>
      </p:sp>
      <p:sp>
        <p:nvSpPr>
          <p:cNvPr id="5" name="Rectangle 4"/>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 Diagonal Corner Rectangle 1"/>
          <p:cNvSpPr/>
          <p:nvPr/>
        </p:nvSpPr>
        <p:spPr>
          <a:xfrm>
            <a:off x="1828800" y="685800"/>
            <a:ext cx="5638800" cy="762000"/>
          </a:xfrm>
          <a:prstGeom prst="round2Diag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Learning  outcomes</a:t>
            </a:r>
            <a:endParaRPr lang="en-US" sz="3600" dirty="0">
              <a:latin typeface="Times New Roman" pitchFamily="18" charset="0"/>
              <a:cs typeface="Times New Roman" pitchFamily="18" charset="0"/>
            </a:endParaRPr>
          </a:p>
        </p:txBody>
      </p:sp>
      <p:sp>
        <p:nvSpPr>
          <p:cNvPr id="3" name="Rounded Rectangle 2"/>
          <p:cNvSpPr/>
          <p:nvPr/>
        </p:nvSpPr>
        <p:spPr>
          <a:xfrm>
            <a:off x="1143000" y="1905000"/>
            <a:ext cx="7010400" cy="3962400"/>
          </a:xfrm>
          <a:prstGeom prst="round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latin typeface="Times New Roman" pitchFamily="18" charset="0"/>
                <a:cs typeface="Times New Roman" pitchFamily="18" charset="0"/>
              </a:rPr>
              <a:t>After completing this lesson students will be        able to -</a:t>
            </a:r>
          </a:p>
          <a:p>
            <a:endParaRPr lang="en-US" sz="2400" dirty="0" smtClean="0">
              <a:latin typeface="Times New Roman" pitchFamily="18" charset="0"/>
              <a:cs typeface="Times New Roman" pitchFamily="18" charset="0"/>
            </a:endParaRPr>
          </a:p>
          <a:p>
            <a:pPr>
              <a:buFont typeface="Wingdings" pitchFamily="2" charset="2"/>
              <a:buChar char="Ø"/>
            </a:pPr>
            <a:r>
              <a:rPr lang="en-US" sz="2400" dirty="0" smtClean="0">
                <a:latin typeface="Times New Roman" pitchFamily="18" charset="0"/>
                <a:cs typeface="Times New Roman" pitchFamily="18" charset="0"/>
              </a:rPr>
              <a:t> read and understand texts</a:t>
            </a:r>
          </a:p>
          <a:p>
            <a:pPr>
              <a:buFont typeface="Wingdings" pitchFamily="2" charset="2"/>
              <a:buChar char="Ø"/>
            </a:pPr>
            <a:r>
              <a:rPr lang="en-US" sz="2400" dirty="0" smtClean="0">
                <a:latin typeface="Times New Roman" pitchFamily="18" charset="0"/>
                <a:cs typeface="Times New Roman" pitchFamily="18" charset="0"/>
              </a:rPr>
              <a:t> follow instructions, commands, requests and act accordingly</a:t>
            </a:r>
          </a:p>
          <a:p>
            <a:pPr>
              <a:buFont typeface="Wingdings" pitchFamily="2" charset="2"/>
              <a:buChar char="Ø"/>
            </a:pPr>
            <a:r>
              <a:rPr lang="en-US" sz="2400" dirty="0" smtClean="0">
                <a:latin typeface="Times New Roman" pitchFamily="18" charset="0"/>
                <a:cs typeface="Times New Roman" pitchFamily="18" charset="0"/>
              </a:rPr>
              <a:t> ask and answer questions</a:t>
            </a:r>
          </a:p>
          <a:p>
            <a:pPr>
              <a:buFont typeface="Wingdings" pitchFamily="2" charset="2"/>
              <a:buChar char="Ø"/>
            </a:pPr>
            <a:r>
              <a:rPr lang="en-US" sz="2400" dirty="0" smtClean="0">
                <a:latin typeface="Times New Roman" pitchFamily="18" charset="0"/>
                <a:cs typeface="Times New Roman" pitchFamily="18" charset="0"/>
              </a:rPr>
              <a:t> understand and enjoy stories and poems</a:t>
            </a:r>
            <a:endParaRPr lang="en-US" sz="2400" dirty="0">
              <a:latin typeface="Times New Roman" pitchFamily="18" charset="0"/>
              <a:cs typeface="Times New Roman" pitchFamily="18" charset="0"/>
            </a:endParaRPr>
          </a:p>
        </p:txBody>
      </p:sp>
      <p:sp>
        <p:nvSpPr>
          <p:cNvPr id="4" name="Rectangle 3"/>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2167</TotalTime>
  <Words>840</Words>
  <Application>Microsoft Office PowerPoint</Application>
  <PresentationFormat>On-screen Show (4:3)</PresentationFormat>
  <Paragraphs>115</Paragraphs>
  <Slides>19</Slides>
  <Notes>13</Notes>
  <HiddenSlides>1</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19</vt:i4>
      </vt:variant>
    </vt:vector>
  </HeadingPairs>
  <TitlesOfParts>
    <vt:vector size="33" baseType="lpstr">
      <vt:lpstr>Arial</vt:lpstr>
      <vt:lpstr>Calibri</vt:lpstr>
      <vt:lpstr>Calibri Light</vt:lpstr>
      <vt:lpstr>Colonna MT</vt:lpstr>
      <vt:lpstr>Elephant</vt:lpstr>
      <vt:lpstr>Georgia</vt:lpstr>
      <vt:lpstr>Impact</vt:lpstr>
      <vt:lpstr>Times New Roman</vt:lpstr>
      <vt:lpstr>Trebuchet MS</vt:lpstr>
      <vt:lpstr>Wingdings</vt:lpstr>
      <vt:lpstr>Wingdings 2</vt:lpstr>
      <vt:lpstr>Urban</vt:lpstr>
      <vt:lpstr>Custom Design</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Sonatola Model HS</dc:creator>
  <cp:lastModifiedBy>MR.HARUN</cp:lastModifiedBy>
  <cp:revision>251</cp:revision>
  <dcterms:created xsi:type="dcterms:W3CDTF">2006-08-16T00:00:00Z</dcterms:created>
  <dcterms:modified xsi:type="dcterms:W3CDTF">2015-06-25T07:30:50Z</dcterms:modified>
</cp:coreProperties>
</file>